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5" r:id="rId2"/>
    <p:sldId id="296" r:id="rId3"/>
    <p:sldId id="256" r:id="rId4"/>
    <p:sldId id="269" r:id="rId5"/>
    <p:sldId id="270" r:id="rId6"/>
    <p:sldId id="271" r:id="rId7"/>
    <p:sldId id="272" r:id="rId8"/>
    <p:sldId id="273" r:id="rId9"/>
    <p:sldId id="274" r:id="rId10"/>
    <p:sldId id="276" r:id="rId11"/>
    <p:sldId id="279" r:id="rId12"/>
    <p:sldId id="277" r:id="rId13"/>
    <p:sldId id="257" r:id="rId14"/>
    <p:sldId id="280" r:id="rId15"/>
    <p:sldId id="281" r:id="rId16"/>
    <p:sldId id="282" r:id="rId17"/>
    <p:sldId id="283" r:id="rId18"/>
    <p:sldId id="284" r:id="rId19"/>
    <p:sldId id="285" r:id="rId20"/>
    <p:sldId id="287" r:id="rId21"/>
    <p:sldId id="294" r:id="rId22"/>
    <p:sldId id="297" r:id="rId23"/>
    <p:sldId id="29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67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C0A2-237C-4F24-BAE0-93160BB32D03}" type="datetimeFigureOut">
              <a:rPr lang="ru-RU" smtClean="0"/>
              <a:pPr/>
              <a:t>28.06.2020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7B5D38E-0F15-41F9-B001-DB6C4B80D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C0A2-237C-4F24-BAE0-93160BB32D03}" type="datetimeFigureOut">
              <a:rPr lang="ru-RU" smtClean="0"/>
              <a:pPr/>
              <a:t>28.06.2020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D38E-0F15-41F9-B001-DB6C4B80D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C0A2-237C-4F24-BAE0-93160BB32D03}" type="datetimeFigureOut">
              <a:rPr lang="ru-RU" smtClean="0"/>
              <a:pPr/>
              <a:t>28.06.2020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D38E-0F15-41F9-B001-DB6C4B80D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C0A2-237C-4F24-BAE0-93160BB32D03}" type="datetimeFigureOut">
              <a:rPr lang="ru-RU" smtClean="0"/>
              <a:pPr/>
              <a:t>28.06.2020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7B5D38E-0F15-41F9-B001-DB6C4B80D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C0A2-237C-4F24-BAE0-93160BB32D03}" type="datetimeFigureOut">
              <a:rPr lang="ru-RU" smtClean="0"/>
              <a:pPr/>
              <a:t>28.06.2020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D38E-0F15-41F9-B001-DB6C4B80D1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C0A2-237C-4F24-BAE0-93160BB32D03}" type="datetimeFigureOut">
              <a:rPr lang="ru-RU" smtClean="0"/>
              <a:pPr/>
              <a:t>28.06.2020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D38E-0F15-41F9-B001-DB6C4B80D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C0A2-237C-4F24-BAE0-93160BB32D03}" type="datetimeFigureOut">
              <a:rPr lang="ru-RU" smtClean="0"/>
              <a:pPr/>
              <a:t>28.06.2020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7B5D38E-0F15-41F9-B001-DB6C4B80D1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C0A2-237C-4F24-BAE0-93160BB32D03}" type="datetimeFigureOut">
              <a:rPr lang="ru-RU" smtClean="0"/>
              <a:pPr/>
              <a:t>28.06.2020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D38E-0F15-41F9-B001-DB6C4B80D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C0A2-237C-4F24-BAE0-93160BB32D03}" type="datetimeFigureOut">
              <a:rPr lang="ru-RU" smtClean="0"/>
              <a:pPr/>
              <a:t>28.06.2020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D38E-0F15-41F9-B001-DB6C4B80D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C0A2-237C-4F24-BAE0-93160BB32D03}" type="datetimeFigureOut">
              <a:rPr lang="ru-RU" smtClean="0"/>
              <a:pPr/>
              <a:t>28.06.2020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D38E-0F15-41F9-B001-DB6C4B80D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C0A2-237C-4F24-BAE0-93160BB32D03}" type="datetimeFigureOut">
              <a:rPr lang="ru-RU" smtClean="0"/>
              <a:pPr/>
              <a:t>28.06.2020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D38E-0F15-41F9-B001-DB6C4B80D1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70CC0A2-237C-4F24-BAE0-93160BB32D03}" type="datetimeFigureOut">
              <a:rPr lang="ru-RU" smtClean="0"/>
              <a:pPr/>
              <a:t>28.06.2020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7B5D38E-0F15-41F9-B001-DB6C4B80D1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8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464" y="804961"/>
            <a:ext cx="8964488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alibri" pitchFamily="34" charset="0"/>
              </a:rPr>
              <a:t>Игра-путешествие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</a:rPr>
              <a:t>по вопросам энергосбережения</a:t>
            </a:r>
          </a:p>
          <a:p>
            <a:pPr algn="ctr"/>
            <a:r>
              <a:rPr lang="ru-RU" sz="5500" b="1" dirty="0" smtClean="0">
                <a:solidFill>
                  <a:srgbClr val="C00000"/>
                </a:solidFill>
                <a:latin typeface="Calibri" pitchFamily="34" charset="0"/>
              </a:rPr>
              <a:t>«В гостях у Бабы Яги» </a:t>
            </a:r>
          </a:p>
          <a:p>
            <a:pPr algn="ctr"/>
            <a:endParaRPr lang="ru-RU" sz="6000" b="1" dirty="0" smtClean="0">
              <a:solidFill>
                <a:srgbClr val="002060"/>
              </a:solidFill>
              <a:latin typeface="Arkhive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4437112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Презентацию подготовила: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Прохорова Елена Анатольевна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зав. отделом МАУДО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«Центр дополнительного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образования» г. Балаково</a:t>
            </a:r>
          </a:p>
        </p:txBody>
      </p:sp>
      <p:pic>
        <p:nvPicPr>
          <p:cNvPr id="5" name="Picture 2" descr="F:\1 сентября 2017\0_418a2_61c233eb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1946"/>
            <a:ext cx="3844580" cy="1028831"/>
          </a:xfrm>
          <a:prstGeom prst="rect">
            <a:avLst/>
          </a:prstGeom>
          <a:noFill/>
        </p:spPr>
      </p:pic>
      <p:pic>
        <p:nvPicPr>
          <p:cNvPr id="6" name="Picture 2" descr="F:\1 сентября 2017\db50881b5d_77730734_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46786" cy="194678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3548" y="3141131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Для детей 6-8 лет</a:t>
            </a:r>
          </a:p>
        </p:txBody>
      </p:sp>
      <p:pic>
        <p:nvPicPr>
          <p:cNvPr id="1026" name="Picture 2" descr="https://www.culture.ru/storage/images/61489c338c09d349f851da4c559477bc/8f04d719637a0e8d409fcb3f744691ea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42054"/>
            <a:ext cx="5061072" cy="2849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0298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Квест_Тайны театра сказок\Карта ред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" y="-617"/>
            <a:ext cx="9143703" cy="6858617"/>
          </a:xfrm>
          <a:prstGeom prst="rect">
            <a:avLst/>
          </a:prstGeom>
          <a:noFill/>
        </p:spPr>
      </p:pic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5220072" y="2852936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Candara" pitchFamily="34" charset="0"/>
                <a:hlinkClick r:id="rId3" action="ppaction://hlinksldjump"/>
              </a:rPr>
              <a:t>8</a:t>
            </a:r>
            <a:endParaRPr lang="ru-RU" sz="54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pic>
        <p:nvPicPr>
          <p:cNvPr id="6" name="Picture 3" descr="C:\Users\Лена\Desktop\0_91aba_e836103d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0360" y="3617542"/>
            <a:ext cx="1259632" cy="963586"/>
          </a:xfrm>
          <a:prstGeom prst="rect">
            <a:avLst/>
          </a:prstGeom>
          <a:noFill/>
        </p:spPr>
      </p:pic>
      <p:pic>
        <p:nvPicPr>
          <p:cNvPr id="7" name="Picture 2" descr="https://www.culture.ru/storage/images/61489c338c09d349f851da4c559477bc/8f04d719637a0e8d409fcb3f744691ea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085184"/>
            <a:ext cx="2199045" cy="1238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1481E-6 C 0.00139 -0.01551 0.00348 -0.04862 0.00973 -0.06274 C 0.01216 -0.06806 0.01615 -0.07176 0.01771 -0.07755 C 0.02257 -0.09538 0.02552 -0.10695 0.03386 -0.12246 C 0.03507 -0.12477 0.0349 -0.12778 0.03577 -0.1301 C 0.04028 -0.14121 0.04445 -0.15093 0.05174 -0.15996 C 0.05625 -0.17755 0.04983 -0.15695 0.05973 -0.175 C 0.06754 -0.18936 0.05434 -0.1757 0.06754 -0.18727 C 0.07257 -0.20602 0.06511 -0.18357 0.07552 -0.19977 C 0.07691 -0.20186 0.07587 -0.20556 0.07761 -0.20741 C 0.08091 -0.21158 0.08959 -0.21713 0.08959 -0.2169 C 0.09098 -0.21968 0.0915 -0.22315 0.09358 -0.22477 C 0.09723 -0.22755 0.10139 -0.22801 0.10539 -0.22963 C 0.11007 -0.23172 0.11285 -0.23774 0.11754 -0.23982 C 0.12396 -0.2426 0.12327 -0.23982 0.12327 -0.24468 " pathEditMode="relative" rAng="0" ptsTypes="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0" y="-1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Квест_Тайны театра сказок\Карта ред.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" y="-617"/>
            <a:ext cx="9143703" cy="6858617"/>
          </a:xfrm>
          <a:prstGeom prst="rect">
            <a:avLst/>
          </a:prstGeom>
          <a:noFill/>
        </p:spPr>
      </p:pic>
      <p:pic>
        <p:nvPicPr>
          <p:cNvPr id="6" name="Picture 3" descr="C:\Users\Лена\Desktop\0_91aba_e836103d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060848"/>
            <a:ext cx="1259632" cy="963586"/>
          </a:xfrm>
          <a:prstGeom prst="rect">
            <a:avLst/>
          </a:prstGeom>
          <a:noFill/>
        </p:spPr>
      </p:pic>
      <p:pic>
        <p:nvPicPr>
          <p:cNvPr id="7" name="Picture 2" descr="https://www.culture.ru/storage/images/61489c338c09d349f851da4c559477bc/8f04d719637a0e8d409fcb3f744691ea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085184"/>
            <a:ext cx="2199045" cy="1238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>
            <a:hlinkClick r:id="rId2" action="ppaction://hlinksldjump"/>
          </p:cNvPr>
          <p:cNvSpPr txBox="1"/>
          <p:nvPr/>
        </p:nvSpPr>
        <p:spPr>
          <a:xfrm>
            <a:off x="7308304" y="692696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Candara" pitchFamily="34" charset="0"/>
              </a:rPr>
              <a:t>9</a:t>
            </a:r>
            <a:endParaRPr lang="ru-RU" sz="5400" b="1" dirty="0">
              <a:solidFill>
                <a:srgbClr val="C00000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5185E-6 C 0.00173 -0.01111 0.00295 -0.01829 0.00711 -0.02754 C 0.00955 -0.04352 0.01059 -0.05393 0.01823 -0.06528 C 0.02135 -0.07916 0.02239 -0.08773 0.02916 -0.09768 C 0.03211 -0.11111 0.03767 -0.12083 0.04392 -0.13032 C 0.04757 -0.1456 0.0533 -0.15926 0.06232 -0.16805 C 0.06475 -0.17963 0.071 -0.1912 0.07864 -0.19514 C 0.08941 -0.21852 0.07534 -0.19097 0.08784 -0.20602 C 0.1 -0.22014 0.08333 -0.21018 0.09722 -0.2169 C 0.10086 -0.22037 0.10451 -0.2243 0.10816 -0.22778 C 0.11302 -0.23264 0.11961 -0.23333 0.12465 -0.23819 C 0.13264 -0.2375 0.1408 -0.2375 0.14861 -0.23565 C 0.15729 -0.23379 0.1625 -0.22616 0.17066 -0.22222 C 0.17378 -0.20833 0.17083 -0.21574 0.18333 -0.20324 C 0.18524 -0.20139 0.18889 -0.19791 0.18889 -0.19768 C 0.19375 -0.17778 0.1868 -0.20231 0.19635 -0.18449 C 0.19878 -0.17963 0.20156 -0.16551 0.20364 -0.15995 C 0.20573 -0.15416 0.21093 -0.14375 0.21093 -0.14352 C 0.21284 -0.12824 0.21128 -0.13426 0.21475 -0.12477 " pathEditMode="relative" rAng="0" ptsTypes="fff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0" y="-1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Квест_Тайны театра сказок\Карта ред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" y="-617"/>
            <a:ext cx="9143703" cy="6858617"/>
          </a:xfrm>
          <a:prstGeom prst="rect">
            <a:avLst/>
          </a:prstGeom>
          <a:noFill/>
        </p:spPr>
      </p:pic>
      <p:pic>
        <p:nvPicPr>
          <p:cNvPr id="6" name="Picture 3" descr="C:\Users\Лена\Desktop\0_91aba_e836103d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124744"/>
            <a:ext cx="1259632" cy="963586"/>
          </a:xfrm>
          <a:prstGeom prst="rect">
            <a:avLst/>
          </a:prstGeom>
          <a:noFill/>
        </p:spPr>
      </p:pic>
      <p:pic>
        <p:nvPicPr>
          <p:cNvPr id="7" name="Picture 2" descr="https://www.culture.ru/storage/images/61489c338c09d349f851da4c559477bc/8f04d719637a0e8d409fcb3f744691ea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085184"/>
            <a:ext cx="2199045" cy="1238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7487816" y="2780928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Candara" pitchFamily="34" charset="0"/>
              </a:rPr>
              <a:t>10</a:t>
            </a:r>
            <a:endParaRPr lang="ru-RU" sz="5400" b="1" dirty="0">
              <a:solidFill>
                <a:srgbClr val="C00000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3.33333E-6 3.33333E-6 C 0.00139 0.00486 0.00243 0.00995 0.00417 0.01481 C 0.00469 0.01666 0.00608 0.01828 0.00695 0.02037 C 0.01216 0.03449 0.00226 0.01527 0.0125 0.03333 C 0.01667 0.05046 0.00973 0.025 0.01806 0.04444 C 0.01893 0.04652 0.01858 0.0493 0.01945 0.05185 C 0.01997 0.0537 0.02136 0.05532 0.02223 0.0574 C 0.02275 0.05902 0.02292 0.06111 0.02361 0.06296 C 0.02431 0.06481 0.02552 0.06643 0.02639 0.06851 C 0.02778 0.07245 0.02848 0.07939 0.02917 0.08333 C 0.02952 0.08564 0.02986 0.08819 0.03056 0.09074 C 0.03091 0.09259 0.03108 0.09444 0.03195 0.09629 C 0.03351 0.1 0.03629 0.10301 0.0375 0.1074 C 0.04202 0.12592 0.0349 0.09699 0.04028 0.12037 C 0.04098 0.12407 0.04202 0.12777 0.04306 0.13148 C 0.04341 0.13333 0.0441 0.13495 0.04445 0.13703 C 0.0448 0.14074 0.04514 0.14444 0.04584 0.14814 L 0.05 0.16481 L 0.05278 0.17592 C 0.05313 0.17777 0.05348 0.17963 0.05417 0.18148 L 0.05556 0.18518 " pathEditMode="relative" ptsTypes="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332656"/>
            <a:ext cx="7776864" cy="3386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Arkhive" pitchFamily="34" charset="0"/>
              </a:rPr>
              <a:t>Вопрос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 smtClean="0">
                <a:solidFill>
                  <a:srgbClr val="C00000"/>
                </a:solidFill>
                <a:latin typeface="Arkhive" pitchFamily="34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Arkhive" pitchFamily="34" charset="0"/>
              </a:rPr>
              <a:t> </a:t>
            </a:r>
            <a:r>
              <a:rPr lang="ru-RU" sz="2400" dirty="0" smtClean="0"/>
              <a:t>«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Умный дом» - это современный дом, который может управляться даже голосом. Человек голосом может давать команды системам включить или выключить свет, открыть ворота и другие. Известный сказочный персонаж  умел это делать уже давно.</a:t>
            </a:r>
          </a:p>
          <a:p>
            <a:pPr algn="just">
              <a:lnSpc>
                <a:spcPct val="114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Назовите этого персонажа.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3645024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khive" pitchFamily="34" charset="0"/>
              </a:rPr>
              <a:t>Ответ</a:t>
            </a:r>
            <a:r>
              <a:rPr lang="ru-RU" sz="2400" b="1" dirty="0" smtClean="0">
                <a:solidFill>
                  <a:srgbClr val="C00000"/>
                </a:solidFill>
              </a:rPr>
              <a:t>:</a:t>
            </a:r>
            <a:endParaRPr lang="ru-RU" sz="2400" dirty="0"/>
          </a:p>
        </p:txBody>
      </p:sp>
      <p:pic>
        <p:nvPicPr>
          <p:cNvPr id="13" name="Picture 3" descr="C:\Users\Лена\Desktop\0_91aba_e836103d_xl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517232"/>
            <a:ext cx="1259632" cy="963586"/>
          </a:xfrm>
          <a:prstGeom prst="rect">
            <a:avLst/>
          </a:prstGeom>
          <a:noFill/>
        </p:spPr>
      </p:pic>
      <p:pic>
        <p:nvPicPr>
          <p:cNvPr id="14" name="Picture 5" descr="C:\Users\Лена\Desktop\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573016"/>
            <a:ext cx="3368995" cy="29249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5940152" y="3573016"/>
            <a:ext cx="28082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Баба Яга и</a:t>
            </a:r>
          </a:p>
          <a:p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Избушка на </a:t>
            </a:r>
          </a:p>
          <a:p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курьих ножках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ена\Desktop\4382c3ba84095eee7eb240c9040d59f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2276872"/>
            <a:ext cx="1391545" cy="17941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332656"/>
            <a:ext cx="7776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Arkhive" pitchFamily="34" charset="0"/>
              </a:rPr>
              <a:t>Вопрос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Баба Яга всегда топила свою избушку</a:t>
            </a:r>
          </a:p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дровами. Ей очень тяжело, да и лес приходится вырубать. Может подскажем ей другие источники энергии? </a:t>
            </a:r>
          </a:p>
          <a:p>
            <a:endParaRPr lang="ru-RU" dirty="0"/>
          </a:p>
        </p:txBody>
      </p:sp>
      <p:pic>
        <p:nvPicPr>
          <p:cNvPr id="5" name="Picture 3" descr="C:\Users\Лена\Desktop\0_91aba_e836103d_xl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5589240"/>
            <a:ext cx="1259632" cy="96358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55576" y="3429000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khive" pitchFamily="34" charset="0"/>
              </a:rPr>
              <a:t>Ответ</a:t>
            </a:r>
            <a:r>
              <a:rPr lang="ru-RU" sz="2400" b="1" dirty="0" smtClean="0">
                <a:solidFill>
                  <a:srgbClr val="C00000"/>
                </a:solidFill>
              </a:rPr>
              <a:t>:</a:t>
            </a:r>
            <a:endParaRPr lang="ru-RU" sz="2400" dirty="0"/>
          </a:p>
        </p:txBody>
      </p:sp>
      <p:pic>
        <p:nvPicPr>
          <p:cNvPr id="3075" name="Picture 3" descr="C:\Users\Лена\Desktop\solar-panel-153201_64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2780928"/>
            <a:ext cx="2756346" cy="2896653"/>
          </a:xfrm>
          <a:prstGeom prst="rect">
            <a:avLst/>
          </a:prstGeom>
          <a:noFill/>
        </p:spPr>
      </p:pic>
      <p:pic>
        <p:nvPicPr>
          <p:cNvPr id="3076" name="Picture 4" descr="C:\Users\Лена\Desktop\wind-145531_128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2852936"/>
            <a:ext cx="1512168" cy="302433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27584" y="594928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Солнечная батарея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139952" y="594928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Ветрогенератор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332657"/>
            <a:ext cx="77768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Arkhive" pitchFamily="34" charset="0"/>
              </a:rPr>
              <a:t>Вопрос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избушке Бабы Яги появилось электричество. Какие вы ей посоветуете купить лампы для освещения жилья?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132856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khive" pitchFamily="34" charset="0"/>
              </a:rPr>
              <a:t>Ответ</a:t>
            </a:r>
            <a:r>
              <a:rPr lang="ru-RU" sz="2400" b="1" dirty="0" smtClean="0">
                <a:solidFill>
                  <a:srgbClr val="C00000"/>
                </a:solidFill>
              </a:rPr>
              <a:t>: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4869160"/>
            <a:ext cx="3229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Лампа накаливания</a:t>
            </a:r>
          </a:p>
        </p:txBody>
      </p:sp>
      <p:pic>
        <p:nvPicPr>
          <p:cNvPr id="7" name="Picture 3" descr="C:\Users\Лена\Desktop\0_91aba_e836103d_xl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589240"/>
            <a:ext cx="1259632" cy="963586"/>
          </a:xfrm>
          <a:prstGeom prst="rect">
            <a:avLst/>
          </a:prstGeom>
          <a:noFill/>
        </p:spPr>
      </p:pic>
      <p:pic>
        <p:nvPicPr>
          <p:cNvPr id="8" name="Picture 6" descr="C:\Users\CDOD\Desktop\Квест-игра_Энергосбережение-дело каждого\0_9fedf_51ffe6c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852936"/>
            <a:ext cx="1169665" cy="153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CDOD\Desktop\Квест-игра_Энергосбережение-дело каждого\7d39fe689fa5030ed8048aa8893d282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3" y="2492896"/>
            <a:ext cx="2520595" cy="1890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Users\CDOD\Desktop\Квест-игра_Энергосбережение-дело каждого\3926_Z7NW17ELC_Z7NV17EL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2762286"/>
            <a:ext cx="1944216" cy="145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39552" y="4797152"/>
            <a:ext cx="34138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Энергосберегающие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лампы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332656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Arkhive" pitchFamily="34" charset="0"/>
              </a:rPr>
              <a:t>Вопрос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Баба Яга совсем осовременилась. Не хочет больше готовить в печке. Купила себе электроплиту. Просит совета какую же ей купить кастрюлю?</a:t>
            </a:r>
          </a:p>
          <a:p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C:\Users\Лена\Desktop\0_91aba_e836103d_xl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589240"/>
            <a:ext cx="1259632" cy="96358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5576" y="2276872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khive" pitchFamily="34" charset="0"/>
              </a:rPr>
              <a:t>Ответ</a:t>
            </a:r>
            <a:r>
              <a:rPr lang="ru-RU" sz="2400" b="1" dirty="0" smtClean="0">
                <a:solidFill>
                  <a:srgbClr val="C00000"/>
                </a:solidFill>
              </a:rPr>
              <a:t>:</a:t>
            </a:r>
            <a:endParaRPr lang="ru-RU" sz="2400" dirty="0"/>
          </a:p>
        </p:txBody>
      </p:sp>
      <p:pic>
        <p:nvPicPr>
          <p:cNvPr id="7" name="Picture 2" descr="C:\Users\CDOD\Desktop\Квест-игра_Энергосбережение-дело каждого\FCCW500040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780928"/>
            <a:ext cx="2816880" cy="352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419872" y="5085184"/>
            <a:ext cx="397006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Дно кастрюли должно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быть одинаковым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размеру с конфоркой</a:t>
            </a:r>
          </a:p>
        </p:txBody>
      </p:sp>
      <p:pic>
        <p:nvPicPr>
          <p:cNvPr id="10" name="Picture 4" descr="C:\Users\CDOD\Desktop\Квест-игра_Энергосбережение-дело каждого\6985331ce4faefe02472fb23acbadc20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3995936" y="2708920"/>
            <a:ext cx="3528392" cy="19847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03850"/>
            <a:ext cx="7776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Arkhive" pitchFamily="34" charset="0"/>
              </a:rPr>
              <a:t>Вопрос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Иван царевич побывал в гостях у Бабы Яги и провел ей водопровод. Баба Яга пришла в магазин сантехники и снова озадачена, какой же ей купить смеситель.</a:t>
            </a:r>
          </a:p>
          <a:p>
            <a:pPr marL="457200" indent="-457200"/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5949280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khive" pitchFamily="34" charset="0"/>
              </a:rPr>
              <a:t>Ответ</a:t>
            </a:r>
            <a:r>
              <a:rPr lang="ru-RU" sz="2400" b="1" dirty="0" smtClean="0">
                <a:solidFill>
                  <a:srgbClr val="C00000"/>
                </a:solidFill>
              </a:rPr>
              <a:t>: </a:t>
            </a:r>
            <a:r>
              <a:rPr lang="ru-RU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рычаговый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" descr="C:\Users\Лена\Desktop\0_91aba_e836103d_xl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589240"/>
            <a:ext cx="1259632" cy="963586"/>
          </a:xfrm>
          <a:prstGeom prst="rect">
            <a:avLst/>
          </a:prstGeom>
          <a:noFill/>
        </p:spPr>
      </p:pic>
      <p:pic>
        <p:nvPicPr>
          <p:cNvPr id="12" name="Picture 12" descr="C:\Users\Лена\Desktop\optom-smesitel-dlya-rakoviny-psm-215-k-00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636912"/>
            <a:ext cx="2736304" cy="193907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42" name="Picture 2" descr="https://antique.newbookshop.ru/pict/10234955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267411"/>
            <a:ext cx="2047427" cy="22417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6" descr="C:\Users\Лена\Desktop\ANN_6635-768x5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4822804"/>
            <a:ext cx="2880320" cy="1918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332656"/>
            <a:ext cx="77768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Arkhive" pitchFamily="34" charset="0"/>
              </a:rPr>
              <a:t>Вопрос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Баба Яга не унимается. Не желает больше париться в бане.  Мечтает купаться в ванной. Что мы ей посоветуем?</a:t>
            </a:r>
          </a:p>
          <a:p>
            <a:endParaRPr lang="ru-RU" dirty="0"/>
          </a:p>
        </p:txBody>
      </p:sp>
      <p:pic>
        <p:nvPicPr>
          <p:cNvPr id="5" name="Picture 3" descr="C:\Users\Лена\Desktop\0_91aba_e836103d_xl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5589240"/>
            <a:ext cx="1259632" cy="963586"/>
          </a:xfrm>
          <a:prstGeom prst="rect">
            <a:avLst/>
          </a:prstGeom>
          <a:noFill/>
        </p:spPr>
      </p:pic>
      <p:pic>
        <p:nvPicPr>
          <p:cNvPr id="9218" name="Picture 2" descr="https://www.pngkey.com/png/full/73-735935_free-vector-monicams-bathtub-clip-art-bath-tu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140968"/>
            <a:ext cx="3528392" cy="2203775"/>
          </a:xfrm>
          <a:prstGeom prst="rect">
            <a:avLst/>
          </a:prstGeom>
          <a:noFill/>
        </p:spPr>
      </p:pic>
      <p:pic>
        <p:nvPicPr>
          <p:cNvPr id="9222" name="Picture 6" descr="https://cdn1.iconfinder.com/data/icons/bathroom-30/100/Bathroom-23-51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2204864"/>
            <a:ext cx="3456384" cy="345638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5949280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khive" pitchFamily="34" charset="0"/>
              </a:rPr>
              <a:t>Ответ</a:t>
            </a:r>
            <a:r>
              <a:rPr lang="ru-RU" sz="2400" b="1" dirty="0" smtClean="0">
                <a:solidFill>
                  <a:srgbClr val="C00000"/>
                </a:solidFill>
              </a:rPr>
              <a:t>: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душ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16632"/>
            <a:ext cx="777686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Arkhive" pitchFamily="34" charset="0"/>
              </a:rPr>
              <a:t>Вопрос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Отапливает Баба Яга свою избушку, старается. А все равно в ней холодно. Что же она делает не так?</a:t>
            </a:r>
          </a:p>
          <a:p>
            <a:pPr marL="457200" indent="-457200"/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5445224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khive" pitchFamily="34" charset="0"/>
              </a:rPr>
              <a:t>Ответ</a:t>
            </a:r>
            <a:r>
              <a:rPr lang="ru-RU" sz="2400" b="1" dirty="0" smtClean="0">
                <a:solidFill>
                  <a:srgbClr val="C00000"/>
                </a:solidFill>
              </a:rPr>
              <a:t>: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открывает настежь окна,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не утепляет окна и двери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C:\Users\Лена\Desktop\0_91aba_e836103d_xl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5589240"/>
            <a:ext cx="1259632" cy="963586"/>
          </a:xfrm>
          <a:prstGeom prst="rect">
            <a:avLst/>
          </a:prstGeom>
          <a:noFill/>
        </p:spPr>
      </p:pic>
      <p:pic>
        <p:nvPicPr>
          <p:cNvPr id="9" name="Picture 5" descr="C:\Users\Лена\Desktop\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132856"/>
            <a:ext cx="3534875" cy="30689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1 сентября 2017\0_418a2_61c233eb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88640"/>
            <a:ext cx="3844580" cy="102883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1268760"/>
            <a:ext cx="777686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</a:rPr>
              <a:t>Правила игры</a:t>
            </a:r>
          </a:p>
          <a:p>
            <a:pPr algn="ctr"/>
            <a:endParaRPr lang="ru-RU" sz="10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</a:rPr>
              <a:t>1. Игрокам нужно пройти по сказочной дорожке вслед за </a:t>
            </a:r>
            <a:r>
              <a:rPr lang="ru-RU" sz="2000" b="1" dirty="0" err="1" smtClean="0">
                <a:solidFill>
                  <a:srgbClr val="002060"/>
                </a:solidFill>
                <a:latin typeface="Calibri" pitchFamily="34" charset="0"/>
              </a:rPr>
              <a:t>Киловаттиком</a:t>
            </a: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</a:rPr>
              <a:t> (щелчок мыши по </a:t>
            </a:r>
            <a:r>
              <a:rPr lang="ru-RU" sz="2000" b="1" dirty="0" err="1" smtClean="0">
                <a:solidFill>
                  <a:srgbClr val="002060"/>
                </a:solidFill>
                <a:latin typeface="Calibri" pitchFamily="34" charset="0"/>
              </a:rPr>
              <a:t>Киловаттику</a:t>
            </a: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</a:rPr>
              <a:t> передвигает игроков к последующим заданиям, обозначенным цифрами. Нажатие клавишей мыши по цифре направляет игроков на слайд с соответствующим ей </a:t>
            </a: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</a:rPr>
              <a:t>вопросом.</a:t>
            </a:r>
            <a:endParaRPr lang="ru-RU" sz="20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 algn="just"/>
            <a:endParaRPr lang="ru-RU" sz="10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</a:rPr>
              <a:t>2. Игроки отвечают на вопросы </a:t>
            </a: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</a:rPr>
              <a:t>(</a:t>
            </a: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</a:rPr>
              <a:t>щелчок мыши по слайду открывает правильный ответ, а нажатие на </a:t>
            </a:r>
            <a:r>
              <a:rPr lang="ru-RU" sz="2000" b="1" dirty="0" err="1" smtClean="0">
                <a:solidFill>
                  <a:srgbClr val="002060"/>
                </a:solidFill>
                <a:latin typeface="Calibri" pitchFamily="34" charset="0"/>
              </a:rPr>
              <a:t>Киловаттика</a:t>
            </a: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</a:rPr>
              <a:t> в правом нижнем углу слайда направляет игроков на следующую остановку сказочной дорожки к избушке бабы Яги.</a:t>
            </a:r>
          </a:p>
          <a:p>
            <a:pPr marL="342900" indent="-342900" algn="just"/>
            <a:endParaRPr lang="ru-RU" sz="10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</a:rPr>
              <a:t>3. С каждым пройденным этапом, игроки помогают Бабе Яге обустроить современное жилье, отвечающее требованиям энергосбережения.</a:t>
            </a:r>
          </a:p>
          <a:p>
            <a:pPr marL="342900" indent="-342900" algn="just">
              <a:buAutoNum type="arabicPeriod"/>
            </a:pPr>
            <a:endParaRPr lang="ru-RU" sz="10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</a:rPr>
              <a:t>4. Итак, пора проверить, насколько вы хорошо знаете вопросы энергосбережения и можете помочь Бабе Яге в ее проблеме.</a:t>
            </a:r>
            <a:endParaRPr lang="ru-RU" sz="2000" b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85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89796"/>
            <a:ext cx="77768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Arkhive" pitchFamily="34" charset="0"/>
              </a:rPr>
              <a:t>Вопрос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Бабе Яге оказалось мало солнечной батареи и </a:t>
            </a:r>
            <a:r>
              <a:rPr lang="ru-RU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ветрогенератора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качестве источников энергии. Надумала она еще плотину построить на речке, т.е. маленькую ГЭС. А помочь пригласила животных, живущих рядом с водоемами и умеющих строить плотины. Что же это за животные? </a:t>
            </a:r>
          </a:p>
          <a:p>
            <a:pPr marL="457200" indent="-457200"/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4437112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khive" pitchFamily="34" charset="0"/>
              </a:rPr>
              <a:t>Ответ</a:t>
            </a:r>
            <a:r>
              <a:rPr lang="ru-RU" sz="2400" b="1" dirty="0">
                <a:solidFill>
                  <a:srgbClr val="C00000"/>
                </a:solidFill>
              </a:rPr>
              <a:t>: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Бобры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C:\Users\Лена\Desktop\0_91aba_e836103d_xl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5517232"/>
            <a:ext cx="1259632" cy="963586"/>
          </a:xfrm>
          <a:prstGeom prst="rect">
            <a:avLst/>
          </a:prstGeom>
          <a:noFill/>
        </p:spPr>
      </p:pic>
      <p:pic>
        <p:nvPicPr>
          <p:cNvPr id="7" name="Picture 5" descr="C:\Users\CDOD\Desktop\Квест-игра_Энергосбережение-дело каждого\Для домика\bober-kartinki-2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995936" y="4133511"/>
            <a:ext cx="3096344" cy="21758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332657"/>
            <a:ext cx="7776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Arkhive" pitchFamily="34" charset="0"/>
              </a:rPr>
              <a:t>Вопрос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Отгадайте загадку. Что же еще сделала Баба Яга в своем доме? </a:t>
            </a:r>
          </a:p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 - особенная печь. Дров во мне не надо жечь, Но зимой квартиру грею, Называюсь... </a:t>
            </a:r>
          </a:p>
          <a:p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3501008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khive" pitchFamily="34" charset="0"/>
              </a:rPr>
              <a:t>Ответ</a:t>
            </a:r>
            <a:r>
              <a:rPr lang="ru-RU" sz="2400" b="1" dirty="0" smtClean="0">
                <a:solidFill>
                  <a:srgbClr val="C00000"/>
                </a:solidFill>
              </a:rPr>
              <a:t>: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Батарея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C:\Users\Лена\Desktop\0_91aba_e836103d_xl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5517232"/>
            <a:ext cx="1259632" cy="963586"/>
          </a:xfrm>
          <a:prstGeom prst="rect">
            <a:avLst/>
          </a:prstGeom>
          <a:noFill/>
        </p:spPr>
      </p:pic>
      <p:pic>
        <p:nvPicPr>
          <p:cNvPr id="1026" name="Picture 2" descr="https://st24.stpulscen.ru/images/product/221/234/648_b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140968"/>
            <a:ext cx="2944596" cy="2370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332657"/>
            <a:ext cx="777686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Arkhive" pitchFamily="34" charset="0"/>
              </a:rPr>
              <a:t>Вопрос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Избушка Бабы Яги становится всё более современным домом с учетом всех требований энергосбережения. </a:t>
            </a:r>
          </a:p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Установила баба Яга еще и уличный фонарь над крыльцом. Но чтобы он не горел постоянно, использовала одну очень полезную вещь. Какую?</a:t>
            </a:r>
          </a:p>
          <a:p>
            <a:endParaRPr lang="ru-RU" b="1" dirty="0"/>
          </a:p>
        </p:txBody>
      </p:sp>
      <p:pic>
        <p:nvPicPr>
          <p:cNvPr id="6" name="Picture 3" descr="C:\Users\Лена\Desktop\0_91aba_e836103d_xl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5517232"/>
            <a:ext cx="1259632" cy="96358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7221" y="4995087"/>
            <a:ext cx="389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khive" pitchFamily="34" charset="0"/>
              </a:rPr>
              <a:t>Ответ</a:t>
            </a:r>
            <a:r>
              <a:rPr lang="ru-RU" sz="2400" b="1" dirty="0" smtClean="0">
                <a:solidFill>
                  <a:srgbClr val="C00000"/>
                </a:solidFill>
              </a:rPr>
              <a:t>: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Датчик движения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s://picscdn.redblue.de/doi/pixelboxx-mss-76385095/fee_786_587_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053" y="4784729"/>
            <a:ext cx="2271083" cy="169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7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Лена\Desktop\1mebc3suesb6e1cs56b6mf3fduh38ed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0"/>
            <a:ext cx="9972600" cy="7479451"/>
          </a:xfrm>
          <a:prstGeom prst="rect">
            <a:avLst/>
          </a:prstGeom>
          <a:noFill/>
        </p:spPr>
      </p:pic>
      <p:pic>
        <p:nvPicPr>
          <p:cNvPr id="1027" name="Picture 3" descr="C:\Users\Лена\Desktop\c677795c8abd070b1f19864357d9654e5916f815267007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72816"/>
            <a:ext cx="3384377" cy="4248472"/>
          </a:xfrm>
          <a:prstGeom prst="rect">
            <a:avLst/>
          </a:prstGeom>
          <a:noFill/>
        </p:spPr>
      </p:pic>
      <p:pic>
        <p:nvPicPr>
          <p:cNvPr id="5" name="Picture 3" descr="C:\Users\Лена\Desktop\solar-panel-153201_640.png"/>
          <p:cNvPicPr>
            <a:picLocks noChangeAspect="1" noChangeArrowheads="1"/>
          </p:cNvPicPr>
          <p:nvPr/>
        </p:nvPicPr>
        <p:blipFill>
          <a:blip r:embed="rId4" cstate="print"/>
          <a:srcRect b="40338"/>
          <a:stretch>
            <a:fillRect/>
          </a:stretch>
        </p:blipFill>
        <p:spPr bwMode="auto">
          <a:xfrm rot="20359517">
            <a:off x="4309130" y="1722918"/>
            <a:ext cx="2756346" cy="1728192"/>
          </a:xfrm>
          <a:prstGeom prst="rect">
            <a:avLst/>
          </a:prstGeom>
          <a:noFill/>
        </p:spPr>
      </p:pic>
      <p:pic>
        <p:nvPicPr>
          <p:cNvPr id="6" name="Picture 4" descr="C:\Users\Лена\Desktop\wind-145531_128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2276872"/>
            <a:ext cx="1728192" cy="3456384"/>
          </a:xfrm>
          <a:prstGeom prst="rect">
            <a:avLst/>
          </a:prstGeom>
          <a:noFill/>
        </p:spPr>
      </p:pic>
      <p:pic>
        <p:nvPicPr>
          <p:cNvPr id="2" name="Picture 4" descr="https://topsvet.com.ua/image/cache/catalog/ts/98178-PAGINOPAGINO-EGLO-Topsvet.com.ua-600x8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41257" y="2674434"/>
            <a:ext cx="892945" cy="119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Квест_Тайны театра сказок\Карта ред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" y="-617"/>
            <a:ext cx="9143703" cy="6858617"/>
          </a:xfrm>
          <a:prstGeom prst="rect">
            <a:avLst/>
          </a:prstGeom>
          <a:noFill/>
        </p:spPr>
      </p:pic>
      <p:sp>
        <p:nvSpPr>
          <p:cNvPr id="21" name="TextBox 20">
            <a:hlinkClick r:id="rId3" action="ppaction://hlinksldjump"/>
          </p:cNvPr>
          <p:cNvSpPr txBox="1"/>
          <p:nvPr/>
        </p:nvSpPr>
        <p:spPr>
          <a:xfrm>
            <a:off x="2034121" y="4161854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Candara" pitchFamily="34" charset="0"/>
                <a:hlinkClick r:id="rId3" action="ppaction://hlinksldjump"/>
              </a:rPr>
              <a:t>1</a:t>
            </a:r>
            <a:endParaRPr lang="ru-RU" sz="54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pic>
        <p:nvPicPr>
          <p:cNvPr id="2051" name="Picture 3" descr="C:\Users\Лена\Desktop\0_91aba_e836103d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85184"/>
            <a:ext cx="1259632" cy="963586"/>
          </a:xfrm>
          <a:prstGeom prst="rect">
            <a:avLst/>
          </a:prstGeom>
          <a:noFill/>
        </p:spPr>
      </p:pic>
      <p:pic>
        <p:nvPicPr>
          <p:cNvPr id="5" name="Picture 2" descr="https://www.culture.ru/storage/images/61489c338c09d349f851da4c559477bc/8f04d719637a0e8d409fcb3f744691ea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085184"/>
            <a:ext cx="2199045" cy="1238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8.14815E-6 L -1.11111E-6 8.14815E-6 C 0.01337 -0.00069 0.02674 -0.00092 0.04028 -0.00185 C 0.04167 -0.00208 0.04288 -0.00323 0.04445 -0.0037 C 0.04618 -0.00462 0.04809 -0.00486 0.05 -0.00555 C 0.05347 -0.00694 0.05538 -0.00786 0.05833 -0.01111 C 0.06111 -0.01481 0.06389 -0.01851 0.06667 -0.02222 C 0.06806 -0.02407 0.0691 -0.02638 0.07083 -0.02777 L 0.075 -0.03148 C 0.07587 -0.03333 0.07656 -0.03564 0.07778 -0.03703 C 0.07882 -0.03865 0.08073 -0.03911 0.08195 -0.04073 C 0.08281 -0.04236 0.08264 -0.04467 0.08333 -0.04629 C 0.08403 -0.04837 0.08507 -0.04999 0.08611 -0.05185 C 0.08646 -0.05439 0.08715 -0.05694 0.0875 -0.05925 C 0.08802 -0.06365 0.08802 -0.06805 0.08889 -0.07222 C 0.08941 -0.07615 0.09167 -0.08333 0.09167 -0.08333 C 0.09202 -0.09143 0.09306 -0.09953 0.09306 -0.1074 C 0.09306 -0.11736 0.09167 -0.13703 0.09167 -0.13703 " pathEditMode="relative" ptsTypes="AAAAAAAAAAAAAAAAAA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Квест_Тайны театра сказок\Карта ред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" y="0"/>
            <a:ext cx="9143703" cy="6858617"/>
          </a:xfrm>
          <a:prstGeom prst="rect">
            <a:avLst/>
          </a:prstGeom>
          <a:noFill/>
        </p:spPr>
      </p:pic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1115616" y="3284984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Candara" pitchFamily="34" charset="0"/>
                <a:hlinkClick r:id="rId3" action="ppaction://hlinksldjump"/>
              </a:rPr>
              <a:t>2</a:t>
            </a:r>
            <a:endParaRPr lang="ru-RU" sz="54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pic>
        <p:nvPicPr>
          <p:cNvPr id="6" name="Picture 3" descr="C:\Users\Лена\Desktop\0_91aba_e836103d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4096" y="4180612"/>
            <a:ext cx="1259632" cy="963586"/>
          </a:xfrm>
          <a:prstGeom prst="rect">
            <a:avLst/>
          </a:prstGeom>
          <a:noFill/>
        </p:spPr>
      </p:pic>
      <p:pic>
        <p:nvPicPr>
          <p:cNvPr id="7" name="Picture 2" descr="https://www.culture.ru/storage/images/61489c338c09d349f851da4c559477bc/8f04d719637a0e8d409fcb3f744691ea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085184"/>
            <a:ext cx="2199045" cy="1238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7.40741E-7 L -6.38889E-6 -7.40741E-7 C -0.00244 -0.0044 -0.00417 -0.00926 -0.00695 -0.01296 C -0.00938 -0.0162 -0.01251 -0.01806 -0.01528 -0.02037 C -0.01667 -0.02176 -0.01789 -0.02338 -0.01945 -0.02407 C -0.02223 -0.02546 -0.02518 -0.02616 -0.02778 -0.02778 C -0.0323 -0.03079 -0.03837 -0.03449 -0.04167 -0.03889 L -0.04584 -0.04444 C -0.04862 -0.05509 -0.04636 -0.04884 -0.05556 -0.06111 C -0.05695 -0.06296 -0.05817 -0.06528 -0.05973 -0.06667 C -0.06112 -0.06806 -0.06268 -0.06898 -0.06389 -0.07037 C -0.06685 -0.07407 -0.07223 -0.08148 -0.07223 -0.08148 C -0.07275 -0.08333 -0.07275 -0.08588 -0.07362 -0.08704 C -0.07466 -0.08843 -0.07657 -0.08796 -0.07778 -0.08889 C -0.08612 -0.09537 -0.08073 -0.09306 -0.08751 -0.1 C -0.09028 -0.10278 -0.09584 -0.10741 -0.09584 -0.10741 C -0.09775 -0.11481 -0.09636 -0.11181 -0.10001 -0.11667 " pathEditMode="relative" ptsTypes="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Квест_Тайны театра сказок\Карта ред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" y="0"/>
            <a:ext cx="9143703" cy="6858617"/>
          </a:xfrm>
          <a:prstGeom prst="rect">
            <a:avLst/>
          </a:prstGeom>
          <a:noFill/>
        </p:spPr>
      </p:pic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1979712" y="1268760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Candara" pitchFamily="34" charset="0"/>
                <a:hlinkClick r:id="rId3" action="ppaction://hlinksldjump"/>
              </a:rPr>
              <a:t>3</a:t>
            </a:r>
            <a:endParaRPr lang="ru-RU" sz="54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pic>
        <p:nvPicPr>
          <p:cNvPr id="6" name="Picture 3" descr="C:\Users\Лена\Desktop\0_91aba_e836103d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2008" y="3356992"/>
            <a:ext cx="1259632" cy="963586"/>
          </a:xfrm>
          <a:prstGeom prst="rect">
            <a:avLst/>
          </a:prstGeom>
          <a:noFill/>
        </p:spPr>
      </p:pic>
      <p:pic>
        <p:nvPicPr>
          <p:cNvPr id="7" name="Picture 2" descr="https://www.culture.ru/storage/images/61489c338c09d349f851da4c559477bc/8f04d719637a0e8d409fcb3f744691ea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085184"/>
            <a:ext cx="2199045" cy="1238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23 C 0.01458 -0.00602 -0.00209 0.00255 0.01007 -0.00995 C 0.01163 -0.01134 0.01406 -0.01111 0.0158 -0.01227 C 0.01996 -0.01528 0.02378 -0.01898 0.0276 -0.02199 C 0.02969 -0.02384 0.03159 -0.02523 0.03368 -0.02685 C 0.03559 -0.02824 0.0375 -0.02986 0.03958 -0.03148 C 0.04149 -0.03287 0.04531 -0.03634 0.04531 -0.03611 C 0.0467 -0.03889 0.04739 -0.04166 0.0493 -0.04352 C 0.05087 -0.04537 0.05382 -0.04444 0.05521 -0.04606 C 0.0585 -0.05023 0.05972 -0.05648 0.06302 -0.06065 C 0.06857 -0.06713 0.07291 -0.07268 0.07465 -0.08217 C 0.07795 -0.09953 0.07517 -0.09213 0.07864 -0.10625 C 0.07986 -0.11111 0.08264 -0.1206 0.08264 -0.12037 C 0.08403 -0.18403 0.08212 -0.19467 0.08854 -0.23866 C 0.0908 -0.25324 0.09392 -0.26736 0.09653 -0.28194 C 0.09722 -0.28611 0.09774 -0.29004 0.09844 -0.29398 C 0.09913 -0.29653 0.10052 -0.30116 0.10052 -0.30092 " pathEditMode="relative" rAng="0" ptsTypes="f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0" y="-1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Квест_Тайны театра сказок\Карта ред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" y="0"/>
            <a:ext cx="9143703" cy="6858617"/>
          </a:xfrm>
          <a:prstGeom prst="rect">
            <a:avLst/>
          </a:prstGeom>
          <a:noFill/>
        </p:spPr>
      </p:pic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1115616" y="0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Candara" pitchFamily="34" charset="0"/>
                <a:hlinkClick r:id="rId3" action="ppaction://hlinksldjump"/>
              </a:rPr>
              <a:t>4</a:t>
            </a:r>
            <a:endParaRPr lang="ru-RU" sz="54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pic>
        <p:nvPicPr>
          <p:cNvPr id="6" name="Picture 3" descr="C:\Users\Лена\Desktop\0_91aba_e836103d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4096" y="1313286"/>
            <a:ext cx="1259632" cy="963586"/>
          </a:xfrm>
          <a:prstGeom prst="rect">
            <a:avLst/>
          </a:prstGeom>
          <a:noFill/>
        </p:spPr>
      </p:pic>
      <p:pic>
        <p:nvPicPr>
          <p:cNvPr id="7" name="Picture 2" descr="https://www.culture.ru/storage/images/61489c338c09d349f851da4c559477bc/8f04d719637a0e8d409fcb3f744691ea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085184"/>
            <a:ext cx="2199045" cy="1238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8.51852E-6 C 0.00521 -0.0206 0.00625 -0.04328 0.01024 -0.06435 C 0.01267 -0.07708 0.01423 -0.08935 0.02239 -0.09652 C 0.02291 -0.09884 0.02309 -0.10161 0.02413 -0.10347 C 0.02534 -0.10555 0.0276 -0.10624 0.02916 -0.1081 C 0.03576 -0.11574 0.04166 -0.12499 0.05 -0.1287 C 0.06059 -0.14328 0.07795 -0.14953 0.09305 -0.14953 " pathEditMode="relative" ptsTypes="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Квест_Тайны театра сказок\Карта ред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" y="-617"/>
            <a:ext cx="9143703" cy="6858617"/>
          </a:xfrm>
          <a:prstGeom prst="rect">
            <a:avLst/>
          </a:prstGeom>
          <a:noFill/>
        </p:spPr>
      </p:pic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2411760" y="1485499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Candara" pitchFamily="34" charset="0"/>
                <a:hlinkClick r:id="rId3" action="ppaction://hlinksldjump"/>
              </a:rPr>
              <a:t>5</a:t>
            </a:r>
            <a:endParaRPr lang="ru-RU" sz="54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pic>
        <p:nvPicPr>
          <p:cNvPr id="6" name="Picture 3" descr="C:\Users\Лена\Desktop\0_91aba_e836103d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60648"/>
            <a:ext cx="1259632" cy="963586"/>
          </a:xfrm>
          <a:prstGeom prst="rect">
            <a:avLst/>
          </a:prstGeom>
          <a:noFill/>
        </p:spPr>
      </p:pic>
      <p:pic>
        <p:nvPicPr>
          <p:cNvPr id="7" name="Picture 2" descr="https://www.culture.ru/storage/images/61489c338c09d349f851da4c559477bc/8f04d719637a0e8d409fcb3f744691ea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085184"/>
            <a:ext cx="2199045" cy="1238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069 C 0.01371 -0.00463 0.02552 -0.00463 0.03958 -0.00278 C 0.04306 -0.00139 0.04653 -0.00023 0.05 0.00116 C 0.05556 0.00347 0.0599 0.00903 0.06545 0.01111 C 0.07066 0.0169 0.07517 0.01829 0.08108 0.02292 C 0.09115 0.04028 0.07778 0.01968 0.08958 0.03079 C 0.09115 0.03241 0.09167 0.03496 0.09306 0.03681 C 0.09705 0.04213 0.09861 0.04283 0.10347 0.04653 C 0.10781 0.06134 0.10139 0.04352 0.11042 0.05648 C 0.11163 0.0581 0.11111 0.06065 0.11215 0.06227 C 0.11562 0.06852 0.12049 0.07384 0.12413 0.08009 C 0.12413 0.08033 0.13229 0.10185 0.13281 0.10371 C 0.13455 0.12778 0.13455 0.11945 0.13455 0.1294 " pathEditMode="relative" rAng="0" ptsTypes="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Квест_Тайны театра сказок\Карта ред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" y="-617"/>
            <a:ext cx="9143703" cy="6858617"/>
          </a:xfrm>
          <a:prstGeom prst="rect">
            <a:avLst/>
          </a:prstGeom>
          <a:noFill/>
        </p:spPr>
      </p:pic>
      <p:pic>
        <p:nvPicPr>
          <p:cNvPr id="6" name="Picture 3" descr="C:\Users\Лена\Desktop\0_91aba_e836103d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196752"/>
            <a:ext cx="1259632" cy="963586"/>
          </a:xfrm>
          <a:prstGeom prst="rect">
            <a:avLst/>
          </a:prstGeom>
          <a:noFill/>
        </p:spPr>
      </p:pic>
      <p:pic>
        <p:nvPicPr>
          <p:cNvPr id="7" name="Picture 2" descr="https://www.culture.ru/storage/images/61489c338c09d349f851da4c559477bc/8f04d719637a0e8d409fcb3f744691ea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085184"/>
            <a:ext cx="2199045" cy="1238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3923928" y="1844824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Candara" pitchFamily="34" charset="0"/>
              </a:rPr>
              <a:t>6</a:t>
            </a:r>
            <a:endParaRPr lang="ru-RU" sz="5400" b="1" dirty="0">
              <a:solidFill>
                <a:srgbClr val="C00000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03704E-6 C 0.0007 0.0155 0.00347 0.03055 0.00347 0.04606 C 0.00347 0.0743 -0.00173 0.10323 -0.00173 0.13124 " pathEditMode="relative" ptsTypes="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Квест_Тайны театра сказок\Карта ред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" y="-617"/>
            <a:ext cx="9143703" cy="6858617"/>
          </a:xfrm>
          <a:prstGeom prst="rect">
            <a:avLst/>
          </a:prstGeom>
          <a:noFill/>
        </p:spPr>
      </p:pic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283968" y="3717032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Candara" pitchFamily="34" charset="0"/>
                <a:hlinkClick r:id="rId3" action="ppaction://hlinksldjump"/>
              </a:rPr>
              <a:t>7</a:t>
            </a:r>
            <a:endParaRPr lang="ru-RU" sz="54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pic>
        <p:nvPicPr>
          <p:cNvPr id="6" name="Picture 3" descr="C:\Users\Лена\Desktop\0_91aba_e836103d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060848"/>
            <a:ext cx="1259632" cy="963586"/>
          </a:xfrm>
          <a:prstGeom prst="rect">
            <a:avLst/>
          </a:prstGeom>
          <a:noFill/>
        </p:spPr>
      </p:pic>
      <p:pic>
        <p:nvPicPr>
          <p:cNvPr id="7" name="Picture 2" descr="https://www.culture.ru/storage/images/61489c338c09d349f851da4c559477bc/8f04d719637a0e8d409fcb3f744691ea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085184"/>
            <a:ext cx="2199045" cy="1238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C 0.00538 0.0213 -0.00503 0.06134 -0.01042 0.08287 C -0.01111 0.08542 -0.01302 0.08727 -0.01389 0.08982 C -0.01736 0.1007 -0.01962 0.11296 -0.0224 0.12431 C -0.02361 0.12894 -0.02587 0.13796 -0.02587 0.13796 C -0.02378 0.175 -0.02674 0.15995 -0.02066 0.18403 C -0.01927 0.18982 -0.01493 0.19329 -0.01215 0.19769 C 0.00139 0.21945 0.02587 0.22546 0.04653 0.22546 " pathEditMode="relative" ptsTypes="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1897</TotalTime>
  <Words>542</Words>
  <Application>Microsoft Office PowerPoint</Application>
  <PresentationFormat>Экран (4:3)</PresentationFormat>
  <Paragraphs>65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Arkhive</vt:lpstr>
      <vt:lpstr>Calibri</vt:lpstr>
      <vt:lpstr>Candara</vt:lpstr>
      <vt:lpstr>Franklin Gothic Book</vt:lpstr>
      <vt:lpstr>Franklin Gothic Medium</vt:lpstr>
      <vt:lpstr>Times New Roman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Лена</cp:lastModifiedBy>
  <cp:revision>116</cp:revision>
  <dcterms:created xsi:type="dcterms:W3CDTF">2017-12-13T05:24:20Z</dcterms:created>
  <dcterms:modified xsi:type="dcterms:W3CDTF">2020-06-28T16:23:42Z</dcterms:modified>
</cp:coreProperties>
</file>