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8" r:id="rId20"/>
    <p:sldId id="279" r:id="rId21"/>
    <p:sldId id="276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CCFF"/>
    <a:srgbClr val="FFFF00"/>
    <a:srgbClr val="FF99FF"/>
    <a:srgbClr val="3333FF"/>
    <a:srgbClr val="FF33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27" autoAdjust="0"/>
  </p:normalViewPr>
  <p:slideViewPr>
    <p:cSldViewPr>
      <p:cViewPr>
        <p:scale>
          <a:sx n="61" d="100"/>
          <a:sy n="61" d="100"/>
        </p:scale>
        <p:origin x="1512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10F02-DCFE-458A-8EA4-BF1C73ED4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0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8E298-A222-475C-9E3E-DCDDDA0EE7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9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6504-90DA-4EAF-B67B-07A3EB2FF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5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7501E-6E4F-44A4-AD59-E2BAD3D62D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FDB73-53DB-4807-AF68-EF0B96974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4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7BE2B-8B05-4FC3-819B-26000006A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1C1B-1122-464B-B0B8-7B0F48D65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90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D4EEA-1F1E-4B28-A6D4-0A869D706A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56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4936D-59DF-4A0E-AB6A-02A6B271C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84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F8272-526A-40D6-A76A-331B711290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91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F9CAA-F502-49CF-9BE4-C8ECAB6A3F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28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34331016-B656-4F2A-A0C2-699A1E1133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l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dealprice.ru/i/product/403/l/4014426_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img0.liveinternet.ru/images/attach/c/0/52/242/52242520_negrosmiling.jpg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sch1.pudozh.iso.karelia.ru/images/backpack3.png" TargetMode="External"/><Relationship Id="rId7" Type="http://schemas.openxmlformats.org/officeDocument/2006/relationships/hyperlink" Target="http://orange-music.ru/components/com_virtuemart/shop_image/product/_________________4c2c64e37e85c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uaprom-image.s3.amazonaws.com/684163_w640_h640_item4258.jpg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fontan-master.ru/pic/a230.jpg" TargetMode="External"/><Relationship Id="rId7" Type="http://schemas.openxmlformats.org/officeDocument/2006/relationships/hyperlink" Target="http://magdalin-katalina.narod.ru/raketa.jpg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hyperlink" Target="http://img244.imageshack.us/img304/5025/t057ho.gif" TargetMode="External"/><Relationship Id="rId5" Type="http://schemas.openxmlformats.org/officeDocument/2006/relationships/hyperlink" Target="http://www.artsides.ru/big/item_2864.jp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upload.wikimedia.org/wikipedia/commons/thumb/0/0c/Topography_of_africa.jpg/548px-Topography_of_afric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g-blog.ru/" TargetMode="External"/><Relationship Id="rId3" Type="http://schemas.openxmlformats.org/officeDocument/2006/relationships/hyperlink" Target="http://www.supersadovnik.ru/hmforum/post.aspx?id=250267&amp;pg=2" TargetMode="External"/><Relationship Id="rId7" Type="http://schemas.openxmlformats.org/officeDocument/2006/relationships/hyperlink" Target="http://www.rnd-sale.ru/russkie-kostyumy-2/" TargetMode="External"/><Relationship Id="rId12" Type="http://schemas.openxmlformats.org/officeDocument/2006/relationships/hyperlink" Target="http://t2012.ru/photo/matrjoshka/2-0-374" TargetMode="External"/><Relationship Id="rId2" Type="http://schemas.openxmlformats.org/officeDocument/2006/relationships/hyperlink" Target="http://www.studio-biz.ru/414-obrjadovaja-kukla.-tradicionnyjj-narodnyjj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stumer.narod.ru/photo/national-russian-costume.htm" TargetMode="External"/><Relationship Id="rId11" Type="http://schemas.openxmlformats.org/officeDocument/2006/relationships/hyperlink" Target="http://forum.vidovdan.org/viewtopic.php?f=24&amp;t=7793" TargetMode="External"/><Relationship Id="rId5" Type="http://schemas.openxmlformats.org/officeDocument/2006/relationships/hyperlink" Target="http://simvol-veri.ru/article/article/2_27.shtm" TargetMode="External"/><Relationship Id="rId10" Type="http://schemas.openxmlformats.org/officeDocument/2006/relationships/hyperlink" Target="http://kablyhok.ucoz.com/publ" TargetMode="External"/><Relationship Id="rId4" Type="http://schemas.openxmlformats.org/officeDocument/2006/relationships/hyperlink" Target="http://www.liveinternet.ru/users/2930900/post146815147/" TargetMode="External"/><Relationship Id="rId9" Type="http://schemas.openxmlformats.org/officeDocument/2006/relationships/hyperlink" Target="http://gladiator-tula.ru/index/0-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345055">
            <a:off x="1546225" y="9525"/>
            <a:ext cx="7199313" cy="5108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История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русской одежды</a:t>
            </a:r>
          </a:p>
        </p:txBody>
      </p:sp>
      <p:pic>
        <p:nvPicPr>
          <p:cNvPr id="2055" name="i-main-pic" descr="Картинка 73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1511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-main-pic" descr="Картинка 3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789363"/>
            <a:ext cx="16557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G:\хохлома\х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4" descr="G:\хохлома\х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9100">
            <a:off x="6636544" y="888206"/>
            <a:ext cx="26638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1835150" y="5229225"/>
            <a:ext cx="51482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dirty="0"/>
              <a:t>«Исследование истории русской одежды»</a:t>
            </a:r>
          </a:p>
          <a:p>
            <a:pPr eaLnBrk="1" hangingPunct="1"/>
            <a:r>
              <a:rPr kumimoji="0" lang="ru-RU" altLang="ru-RU" dirty="0"/>
              <a:t>Автор: Полякова Марина Николаевна,</a:t>
            </a:r>
          </a:p>
          <a:p>
            <a:pPr eaLnBrk="1" hangingPunct="1"/>
            <a:r>
              <a:rPr kumimoji="0" lang="ru-RU" altLang="ru-RU" dirty="0"/>
              <a:t>педагог дополнительного образования </a:t>
            </a:r>
          </a:p>
          <a:p>
            <a:pPr eaLnBrk="1" hangingPunct="1"/>
            <a:r>
              <a:rPr kumimoji="0" lang="ru-RU" altLang="ru-RU" dirty="0"/>
              <a:t>МАУДО ЦДО  г. Балаково Саратовской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258888" y="1235075"/>
            <a:ext cx="53800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Сверх сорочки надевали сарафан. </a:t>
            </a:r>
          </a:p>
          <a:p>
            <a:pPr algn="just" eaLnBrk="1" hangingPunct="1"/>
            <a:r>
              <a:rPr kumimoji="0" lang="ru-RU" altLang="ru-RU" sz="2400" b="1"/>
              <a:t>Сарафан распашная длинная</a:t>
            </a:r>
          </a:p>
          <a:p>
            <a:pPr algn="just" eaLnBrk="1" hangingPunct="1"/>
            <a:r>
              <a:rPr kumimoji="0" lang="ru-RU" altLang="ru-RU" sz="2400" b="1"/>
              <a:t> одежда без рукавов, на лямках.</a:t>
            </a:r>
          </a:p>
          <a:p>
            <a:pPr algn="just" eaLnBrk="1" hangingPunct="1"/>
            <a:r>
              <a:rPr kumimoji="0" lang="ru-RU" altLang="ru-RU" sz="2400" b="1"/>
              <a:t> Сарафаны шили из </a:t>
            </a:r>
          </a:p>
          <a:p>
            <a:pPr algn="just" eaLnBrk="1" hangingPunct="1"/>
            <a:r>
              <a:rPr kumimoji="0" lang="ru-RU" altLang="ru-RU" sz="2400" b="1"/>
              <a:t>разных тканей, украшали вышивкой</a:t>
            </a:r>
          </a:p>
          <a:p>
            <a:pPr algn="just" eaLnBrk="1" hangingPunct="1"/>
            <a:r>
              <a:rPr kumimoji="0" lang="ru-RU" altLang="ru-RU" sz="2400" b="1"/>
              <a:t> и тесьмой.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619250" y="188913"/>
            <a:ext cx="295116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САРАФАН</a:t>
            </a:r>
          </a:p>
        </p:txBody>
      </p:sp>
      <p:pic>
        <p:nvPicPr>
          <p:cNvPr id="29704" name="i-main-pic" descr="Картинка 11 из 2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6250"/>
            <a:ext cx="26638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-main-pic" descr="Картинка 39 из 2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41052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G:\хохлома\х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41988"/>
            <a:ext cx="29162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8" name="i-main-pic" descr="Картинка 4 из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2781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352901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ДУШЕГРЕЯ</a:t>
            </a:r>
          </a:p>
        </p:txBody>
      </p:sp>
      <p:pic>
        <p:nvPicPr>
          <p:cNvPr id="30726" name="i-main-pic" descr="Картинка 62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24495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-main-pic" descr="Картинка 41 из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473325" y="5013325"/>
            <a:ext cx="667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Сверху на сарафан надевалась душегрея – </a:t>
            </a:r>
          </a:p>
          <a:p>
            <a:pPr algn="just" eaLnBrk="1" hangingPunct="1"/>
            <a:r>
              <a:rPr kumimoji="0" lang="ru-RU" altLang="ru-RU" sz="2400" b="1"/>
              <a:t>короткая, чуть ниже талии </a:t>
            </a:r>
          </a:p>
          <a:p>
            <a:pPr algn="just" eaLnBrk="1" hangingPunct="1"/>
            <a:r>
              <a:rPr kumimoji="0" lang="ru-RU" altLang="ru-RU" sz="2400" b="1"/>
              <a:t>одежда с рукавами или без рукавов на лямках.</a:t>
            </a:r>
          </a:p>
          <a:p>
            <a:pPr algn="just" eaLnBrk="1" hangingPunct="1"/>
            <a:r>
              <a:rPr kumimoji="0" lang="ru-RU" altLang="ru-RU" sz="2400" b="1"/>
              <a:t> Спереди душегрея застегивалась на пуговицу</a:t>
            </a:r>
            <a:r>
              <a:rPr kumimoji="0" lang="ru-RU" altLang="ru-RU"/>
              <a:t>.</a:t>
            </a:r>
          </a:p>
        </p:txBody>
      </p:sp>
      <p:pic>
        <p:nvPicPr>
          <p:cNvPr id="33795" name="Picture 3" descr="G:\хохлома\х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9275"/>
            <a:ext cx="15478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26638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ПОНЁВА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276600" y="1039813"/>
            <a:ext cx="5548313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400" b="1"/>
              <a:t>Понева – юбка, которая запахивалась </a:t>
            </a:r>
          </a:p>
          <a:p>
            <a:pPr eaLnBrk="1" hangingPunct="1"/>
            <a:r>
              <a:rPr kumimoji="0" lang="ru-RU" altLang="ru-RU" sz="2400" b="1"/>
              <a:t>вокруг фигуры и закреплялась вокруг</a:t>
            </a:r>
          </a:p>
          <a:p>
            <a:pPr eaLnBrk="1" hangingPunct="1"/>
            <a:r>
              <a:rPr kumimoji="0" lang="ru-RU" altLang="ru-RU" sz="2400" b="1"/>
              <a:t> талии шнуром. </a:t>
            </a:r>
          </a:p>
          <a:p>
            <a:pPr eaLnBrk="1" hangingPunct="1"/>
            <a:r>
              <a:rPr kumimoji="0" lang="ru-RU" altLang="ru-RU" sz="2400" b="1"/>
              <a:t>Поневу шили из пестрых тканей</a:t>
            </a:r>
          </a:p>
          <a:p>
            <a:endParaRPr kumimoji="0" lang="ru-RU" altLang="ru-RU">
              <a:latin typeface="Arial" panose="020B0604020202020204" pitchFamily="34" charset="0"/>
            </a:endParaRPr>
          </a:p>
        </p:txBody>
      </p:sp>
      <p:pic>
        <p:nvPicPr>
          <p:cNvPr id="31750" name="i-main-pic" descr="Картинка 5 из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2089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-main-pic" descr="Картинка 4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21605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-main-pic" descr="Картинка 4 из 5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2089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74168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5" name="Picture 6" descr="G:\хохлома\х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52562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258888" y="2781300"/>
            <a:ext cx="4716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33CC33"/>
                </a:solidFill>
              </a:rPr>
              <a:t>Не учась и лаптя не сплетешь.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641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FF3300"/>
                </a:solidFill>
              </a:rPr>
              <a:t>По одежке встречают, по уму провожают</a:t>
            </a:r>
            <a:r>
              <a:rPr lang="ru-RU" altLang="ru-RU" b="1" i="1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58888" y="40767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0000FF"/>
                </a:solidFill>
              </a:rPr>
              <a:t>Береги платье снову, а честь смолоду</a:t>
            </a:r>
            <a:r>
              <a:rPr lang="ru-RU" altLang="ru-RU" b="1" i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31913" y="4797425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FF9900"/>
                </a:solidFill>
              </a:rPr>
              <a:t>На воре шапка горит.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258888" y="5516563"/>
            <a:ext cx="394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9900CC"/>
                </a:solidFill>
              </a:rPr>
              <a:t>Работать спустя рукава</a:t>
            </a:r>
            <a:r>
              <a:rPr lang="ru-RU" altLang="ru-RU" sz="2400" b="1" i="1"/>
              <a:t>.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-652463" y="2060575"/>
            <a:ext cx="979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eaLnBrk="1" hangingPunct="1">
              <a:buFont typeface="Wingdings" panose="05000000000000000000" pitchFamily="2" charset="2"/>
              <a:buChar char="v"/>
            </a:pPr>
            <a:r>
              <a:rPr lang="ru-RU" altLang="ru-RU" sz="2400" b="1" i="1">
                <a:solidFill>
                  <a:srgbClr val="CC00CC"/>
                </a:solidFill>
              </a:rPr>
              <a:t>На мужике кафтан хоть сер, да ум у него не чёрт съел</a:t>
            </a:r>
          </a:p>
        </p:txBody>
      </p:sp>
      <p:pic>
        <p:nvPicPr>
          <p:cNvPr id="1639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WordArt 17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734536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НАРОДНАЯ МУДРОСТЬ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4176712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РЕБУСЫ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92275" y="1268413"/>
            <a:ext cx="698341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763713" y="4149725"/>
            <a:ext cx="6911975" cy="230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203575" y="4005263"/>
            <a:ext cx="863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600"/>
              <a:t>ч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411413" y="4479925"/>
            <a:ext cx="6119812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0">
                <a:solidFill>
                  <a:srgbClr val="FF3300"/>
                </a:solidFill>
              </a:rPr>
              <a:t>4 0    а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443663" y="1196975"/>
            <a:ext cx="22320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0"/>
              <a:t>ея</a:t>
            </a:r>
          </a:p>
        </p:txBody>
      </p:sp>
      <p:pic>
        <p:nvPicPr>
          <p:cNvPr id="17418" name="Picture 13" descr="Картинка 30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16557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Картинка 10 из 417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151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3903663" y="1871663"/>
            <a:ext cx="4635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8800" b="1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692275" y="3644900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6516688" y="1557338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600" b="1"/>
              <a:t>Ы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7216775" y="5033963"/>
            <a:ext cx="117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6567488" y="4292600"/>
            <a:ext cx="19462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ХА</a:t>
            </a:r>
          </a:p>
        </p:txBody>
      </p:sp>
      <p:pic>
        <p:nvPicPr>
          <p:cNvPr id="18441" name="Picture 15" descr="backpack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52513"/>
            <a:ext cx="1628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4859338" y="9525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,,,,</a:t>
            </a:r>
          </a:p>
        </p:txBody>
      </p:sp>
      <p:pic>
        <p:nvPicPr>
          <p:cNvPr id="18443" name="Picture 18" descr="Картинка 70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13684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0" descr="Картинка 41 из 111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1873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3327400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</a:t>
            </a:r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5992813" y="2925763"/>
            <a:ext cx="793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692275" y="620713"/>
            <a:ext cx="6911975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 b="1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619250" y="3284538"/>
            <a:ext cx="6911975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516688" y="1484313"/>
            <a:ext cx="20161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9600" b="1"/>
              <a:t>  оа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763713" y="3429000"/>
            <a:ext cx="1512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0" b="1"/>
              <a:t>К</a:t>
            </a:r>
          </a:p>
        </p:txBody>
      </p:sp>
      <p:pic>
        <p:nvPicPr>
          <p:cNvPr id="19464" name="Picture 18" descr="Картинка 3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12255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Картинка 6 из 3507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11509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Картинка 1 из 3005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117633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0" descr="Картинка 64 из 3289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14398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Картинка 1 из 745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1679575" cy="201453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4643438" y="2781300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,,,,</a:t>
            </a:r>
          </a:p>
        </p:txBody>
      </p:sp>
      <p:sp>
        <p:nvSpPr>
          <p:cNvPr id="19470" name="Text Box 24"/>
          <p:cNvSpPr txBox="1">
            <a:spLocks noChangeArrowheads="1"/>
          </p:cNvSpPr>
          <p:nvPr/>
        </p:nvSpPr>
        <p:spPr bwMode="auto">
          <a:xfrm>
            <a:off x="7793038" y="2565400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</a:t>
            </a:r>
          </a:p>
        </p:txBody>
      </p:sp>
      <p:sp>
        <p:nvSpPr>
          <p:cNvPr id="19471" name="Text Box 25"/>
          <p:cNvSpPr txBox="1">
            <a:spLocks noChangeArrowheads="1"/>
          </p:cNvSpPr>
          <p:nvPr/>
        </p:nvSpPr>
        <p:spPr bwMode="auto">
          <a:xfrm>
            <a:off x="2895600" y="-98425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,,,</a:t>
            </a:r>
          </a:p>
        </p:txBody>
      </p:sp>
      <p:sp>
        <p:nvSpPr>
          <p:cNvPr id="19472" name="Text Box 26"/>
          <p:cNvSpPr txBox="1">
            <a:spLocks noChangeArrowheads="1"/>
          </p:cNvSpPr>
          <p:nvPr/>
        </p:nvSpPr>
        <p:spPr bwMode="auto">
          <a:xfrm>
            <a:off x="4695825" y="-98425"/>
            <a:ext cx="14033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,,,,</a:t>
            </a:r>
          </a:p>
        </p:txBody>
      </p:sp>
      <p:sp>
        <p:nvSpPr>
          <p:cNvPr id="19473" name="WordArt 27"/>
          <p:cNvSpPr>
            <a:spLocks noChangeArrowheads="1" noChangeShapeType="1" noTextEdit="1"/>
          </p:cNvSpPr>
          <p:nvPr/>
        </p:nvSpPr>
        <p:spPr bwMode="auto">
          <a:xfrm>
            <a:off x="7092950" y="2060575"/>
            <a:ext cx="935038" cy="749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19474" name="Rectangle 28"/>
          <p:cNvSpPr>
            <a:spLocks noChangeArrowheads="1"/>
          </p:cNvSpPr>
          <p:nvPr/>
        </p:nvSpPr>
        <p:spPr bwMode="auto">
          <a:xfrm>
            <a:off x="7308850" y="0"/>
            <a:ext cx="1098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9600" b="1"/>
              <a:t>,,,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73437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ПРОВЕРЬ СЕБЯ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331913" y="1412875"/>
            <a:ext cx="71294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b="1">
                <a:solidFill>
                  <a:srgbClr val="3333FF"/>
                </a:solidFill>
              </a:rPr>
              <a:t>В КАКОМ ГОДУ БЫЛО ПЕРВОЕ УПОМИНАНИЕ О МОСКВЕ?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/>
              <a:t>А) 1050 г.	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/>
              <a:t>Б)  1147 г.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/>
              <a:t>В)  1325 г.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333500" y="3500438"/>
            <a:ext cx="78105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2. КТО ИЗ ЗНАМЕНИТЫХ ЛЮДЕЙ БЫЛ ОСНОВАТЕЛЕМ МОСКВЫ?</a:t>
            </a:r>
          </a:p>
          <a:p>
            <a:pPr eaLnBrk="1" hangingPunct="1"/>
            <a:r>
              <a:rPr lang="ru-RU" altLang="ru-RU" sz="2000" b="1" i="1"/>
              <a:t>А) ЮРИЙ ДОЛГОРУКИЙ</a:t>
            </a:r>
          </a:p>
          <a:p>
            <a:pPr eaLnBrk="1" hangingPunct="1"/>
            <a:r>
              <a:rPr lang="ru-RU" altLang="ru-RU" sz="2000" b="1" i="1"/>
              <a:t>Б) АЛЕКСАНДР НЕВСКИЙ</a:t>
            </a:r>
          </a:p>
          <a:p>
            <a:pPr eaLnBrk="1" hangingPunct="1"/>
            <a:r>
              <a:rPr lang="ru-RU" altLang="ru-RU" sz="2000" b="1" i="1"/>
              <a:t>В) АЛЕКСАНДР НЕВСКИЙ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331913" y="4868863"/>
            <a:ext cx="6788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3. В 1997 ГОДУ ВСЯ НАША СТРАНА ОТМЕЧАЛА ЮБИЛЕЙ </a:t>
            </a:r>
          </a:p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МОСКВЫ. КАКУЮ ДАТУ?</a:t>
            </a:r>
          </a:p>
          <a:p>
            <a:pPr eaLnBrk="1" hangingPunct="1"/>
            <a:r>
              <a:rPr lang="ru-RU" altLang="ru-RU" sz="2000" b="1" i="1"/>
              <a:t>А) 600 лет			</a:t>
            </a:r>
          </a:p>
          <a:p>
            <a:pPr eaLnBrk="1" hangingPunct="1"/>
            <a:r>
              <a:rPr lang="ru-RU" altLang="ru-RU" sz="2000" b="1" i="1"/>
              <a:t>б) 1000 лет			</a:t>
            </a:r>
          </a:p>
          <a:p>
            <a:pPr eaLnBrk="1" hangingPunct="1"/>
            <a:r>
              <a:rPr lang="ru-RU" altLang="ru-RU" sz="2000" b="1" i="1"/>
              <a:t>в) 850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403350" y="476250"/>
            <a:ext cx="7281863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4.  КАК НАЗЫВАЛОСЬ ЖИЛИЩЕ РУССКОГО КРЕСТЬЯНИНА?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 sz="2000" b="1" i="1"/>
              <a:t>А) дом			</a:t>
            </a:r>
          </a:p>
          <a:p>
            <a:pPr eaLnBrk="1" hangingPunct="1"/>
            <a:r>
              <a:rPr lang="ru-RU" altLang="ru-RU" sz="2000" b="1" i="1"/>
              <a:t>Б) изба				</a:t>
            </a:r>
          </a:p>
          <a:p>
            <a:pPr eaLnBrk="1" hangingPunct="1"/>
            <a:r>
              <a:rPr lang="ru-RU" altLang="ru-RU" sz="2000" b="1" i="1"/>
              <a:t>В) юрта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58900" y="1916113"/>
            <a:ext cx="77851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5. ЧТО В РУССКОЙ ИЗБЕ ЗАНИМАЛО САМОЕ ПОЧЕТНОЕ МЕСТО?</a:t>
            </a:r>
          </a:p>
          <a:p>
            <a:pPr eaLnBrk="1" hangingPunct="1"/>
            <a:r>
              <a:rPr lang="ru-RU" altLang="ru-RU" sz="2000" b="1" i="1"/>
              <a:t>А) печь		</a:t>
            </a:r>
          </a:p>
          <a:p>
            <a:pPr eaLnBrk="1" hangingPunct="1"/>
            <a:r>
              <a:rPr lang="ru-RU" altLang="ru-RU" sz="2000" b="1" i="1"/>
              <a:t>Б) стол		</a:t>
            </a:r>
          </a:p>
          <a:p>
            <a:pPr eaLnBrk="1" hangingPunct="1"/>
            <a:r>
              <a:rPr lang="ru-RU" altLang="ru-RU" sz="2000" b="1" i="1"/>
              <a:t>В) сундук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187450" y="3213100"/>
            <a:ext cx="5087938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6. ЧТО ОТНОСИТСЯ К РУССКОЙ ПОСУДЕ?</a:t>
            </a:r>
          </a:p>
          <a:p>
            <a:pPr eaLnBrk="1" hangingPunct="1"/>
            <a:r>
              <a:rPr lang="ru-RU" altLang="ru-RU" sz="2000" b="1" i="1"/>
              <a:t>А) ваза			</a:t>
            </a:r>
          </a:p>
          <a:p>
            <a:pPr eaLnBrk="1" hangingPunct="1"/>
            <a:r>
              <a:rPr lang="ru-RU" altLang="ru-RU" sz="2000" b="1" i="1"/>
              <a:t>Б) амфора			</a:t>
            </a:r>
          </a:p>
          <a:p>
            <a:pPr eaLnBrk="1" hangingPunct="1"/>
            <a:r>
              <a:rPr lang="ru-RU" altLang="ru-RU" sz="2000" b="1" i="1"/>
              <a:t>В) черпак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331913" y="4652963"/>
            <a:ext cx="7850187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3333FF"/>
                </a:solidFill>
              </a:rPr>
              <a:t>7. ЧТО ЯВЛЯЕТСЯ ОСНОВОЙ РУССКОГО МУЖСКОГО КОСТЮМА?</a:t>
            </a:r>
          </a:p>
          <a:p>
            <a:pPr eaLnBrk="1" hangingPunct="1"/>
            <a:r>
              <a:rPr lang="ru-RU" altLang="ru-RU" sz="2000" b="1" i="1"/>
              <a:t>А) брюки</a:t>
            </a:r>
          </a:p>
          <a:p>
            <a:pPr eaLnBrk="1" hangingPunct="1"/>
            <a:r>
              <a:rPr lang="ru-RU" altLang="ru-RU" sz="2000" b="1" i="1"/>
              <a:t>Б)  рубаха</a:t>
            </a:r>
          </a:p>
          <a:p>
            <a:pPr eaLnBrk="1" hangingPunct="1"/>
            <a:r>
              <a:rPr lang="ru-RU" altLang="ru-RU" sz="2000" b="1" i="1"/>
              <a:t>В)  халат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Картинка 344 из 68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692275" y="1052513"/>
            <a:ext cx="67865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За ясные зори, умытые росами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За русое поле, с колосьями рослыми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За реки разливные в пламени синем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Тебя по-славянски назвали Россиею.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Россия, Россия,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Раздолье. Равнины.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Березы босые, седые осины.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Все дорого с детства,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Все памятно с детства,</a:t>
            </a:r>
          </a:p>
          <a:p>
            <a:pPr algn="ctr" eaLnBrk="1" hangingPunct="1"/>
            <a:r>
              <a:rPr kumimoji="0" lang="ru-RU" altLang="ru-RU" sz="2800" b="1" i="1">
                <a:solidFill>
                  <a:srgbClr val="000099"/>
                </a:solidFill>
              </a:rPr>
              <a:t>И все же не можешь ни как наглядеться.</a:t>
            </a:r>
          </a:p>
          <a:p>
            <a:pPr algn="ctr"/>
            <a:endParaRPr kumimoji="0" lang="ru-RU" altLang="ru-RU" sz="2800" b="1" i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339975" y="260350"/>
            <a:ext cx="60753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ru-RU" altLang="ru-RU" sz="3600" b="1">
                <a:solidFill>
                  <a:srgbClr val="9900CC"/>
                </a:solidFill>
              </a:rPr>
              <a:t>Ростом разные подружки,</a:t>
            </a:r>
          </a:p>
          <a:p>
            <a:pPr algn="ctr" eaLnBrk="1" hangingPunct="1"/>
            <a:r>
              <a:rPr kumimoji="0" lang="ru-RU" altLang="ru-RU" sz="3600" b="1">
                <a:solidFill>
                  <a:srgbClr val="9900CC"/>
                </a:solidFill>
              </a:rPr>
              <a:t>Но похожи друг на дружку.</a:t>
            </a:r>
          </a:p>
          <a:p>
            <a:pPr algn="ctr" eaLnBrk="1" hangingPunct="1"/>
            <a:r>
              <a:rPr kumimoji="0" lang="ru-RU" altLang="ru-RU" sz="3600" b="1">
                <a:solidFill>
                  <a:srgbClr val="9900CC"/>
                </a:solidFill>
              </a:rPr>
              <a:t>Все они сидят друг в дружке</a:t>
            </a:r>
          </a:p>
          <a:p>
            <a:pPr algn="ctr" eaLnBrk="1" hangingPunct="1"/>
            <a:r>
              <a:rPr kumimoji="0" lang="ru-RU" altLang="ru-RU" sz="3600" b="1">
                <a:solidFill>
                  <a:srgbClr val="9900CC"/>
                </a:solidFill>
              </a:rPr>
              <a:t>А всего одна игрушка.</a:t>
            </a:r>
            <a:r>
              <a:rPr kumimoji="0" lang="ru-RU" altLang="ru-RU">
                <a:solidFill>
                  <a:srgbClr val="9900CC"/>
                </a:solidFill>
              </a:rPr>
              <a:t> </a:t>
            </a:r>
          </a:p>
          <a:p>
            <a:pPr algn="ctr"/>
            <a:endParaRPr kumimoji="0" lang="ru-RU" altLang="ru-RU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Картинка 59 из 3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7343775" cy="417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68538" y="0"/>
            <a:ext cx="4830762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0" lang="ru-RU" altLang="ru-RU" sz="2800" b="1"/>
              <a:t>Берегите Россию.</a:t>
            </a:r>
          </a:p>
          <a:p>
            <a:pPr algn="ctr" eaLnBrk="1" hangingPunct="1"/>
            <a:r>
              <a:rPr kumimoji="0" lang="ru-RU" altLang="ru-RU" sz="2800" b="1"/>
              <a:t>Нет России другой.</a:t>
            </a:r>
          </a:p>
          <a:p>
            <a:pPr algn="ctr" eaLnBrk="1" hangingPunct="1"/>
            <a:r>
              <a:rPr kumimoji="0" lang="ru-RU" altLang="ru-RU" sz="2800" b="1"/>
              <a:t>Берегите ее тишину и покой,</a:t>
            </a:r>
          </a:p>
          <a:p>
            <a:pPr algn="ctr" eaLnBrk="1" hangingPunct="1"/>
            <a:r>
              <a:rPr kumimoji="0" lang="ru-RU" altLang="ru-RU" sz="2800" b="1"/>
              <a:t>Это небо и солнце,</a:t>
            </a:r>
          </a:p>
          <a:p>
            <a:pPr algn="ctr" eaLnBrk="1" hangingPunct="1"/>
            <a:r>
              <a:rPr kumimoji="0" lang="ru-RU" altLang="ru-RU" sz="2800" b="1"/>
              <a:t>Этот хлеб на столе,</a:t>
            </a:r>
          </a:p>
          <a:p>
            <a:pPr algn="ctr" eaLnBrk="1" hangingPunct="1"/>
            <a:r>
              <a:rPr kumimoji="0" lang="ru-RU" altLang="ru-RU" sz="2800" b="1"/>
              <a:t>И родное оконце</a:t>
            </a:r>
          </a:p>
          <a:p>
            <a:pPr algn="ctr" eaLnBrk="1" hangingPunct="1"/>
            <a:r>
              <a:rPr kumimoji="0" lang="ru-RU" altLang="ru-RU" sz="2800" b="1"/>
              <a:t>В позабытом селе.</a:t>
            </a:r>
          </a:p>
          <a:p>
            <a:pPr algn="ctr" eaLnBrk="1" hangingPunct="1"/>
            <a:r>
              <a:rPr kumimoji="0" lang="ru-RU" altLang="ru-RU" sz="2800" b="1"/>
              <a:t>Берегите Россию</a:t>
            </a:r>
          </a:p>
          <a:p>
            <a:pPr algn="ctr" eaLnBrk="1" hangingPunct="1"/>
            <a:r>
              <a:rPr kumimoji="0" lang="ru-RU" altLang="ru-RU" sz="2800" b="1"/>
              <a:t>Без нее нам не жить.</a:t>
            </a:r>
          </a:p>
          <a:p>
            <a:pPr algn="ctr" eaLnBrk="1" hangingPunct="1"/>
            <a:r>
              <a:rPr kumimoji="0" lang="ru-RU" altLang="ru-RU" sz="2800" b="1"/>
              <a:t>Берегите ее</a:t>
            </a:r>
          </a:p>
          <a:p>
            <a:pPr algn="ctr" eaLnBrk="1" hangingPunct="1"/>
            <a:r>
              <a:rPr kumimoji="0" lang="ru-RU" altLang="ru-RU" sz="2800" b="1"/>
              <a:t>Чтобы вечно ей быть.</a:t>
            </a:r>
          </a:p>
          <a:p>
            <a:pPr algn="ctr" eaLnBrk="1" hangingPunct="1"/>
            <a:r>
              <a:rPr kumimoji="0" lang="ru-RU" altLang="ru-RU" sz="2800" b="1"/>
              <a:t>Нашей правдой и силой,</a:t>
            </a:r>
          </a:p>
          <a:p>
            <a:pPr algn="ctr" eaLnBrk="1" hangingPunct="1"/>
            <a:r>
              <a:rPr kumimoji="0" lang="ru-RU" altLang="ru-RU" sz="2800" b="1"/>
              <a:t>Всею нашей судьбой.</a:t>
            </a:r>
          </a:p>
          <a:p>
            <a:pPr algn="ctr" eaLnBrk="1" hangingPunct="1"/>
            <a:r>
              <a:rPr kumimoji="0" lang="ru-RU" altLang="ru-RU" sz="2800" b="1"/>
              <a:t>Берегите Россию</a:t>
            </a:r>
          </a:p>
          <a:p>
            <a:pPr algn="ctr" eaLnBrk="1" hangingPunct="1"/>
            <a:r>
              <a:rPr kumimoji="0" lang="ru-RU" altLang="ru-RU" sz="2800" b="1"/>
              <a:t>Нет России другой.</a:t>
            </a:r>
          </a:p>
        </p:txBody>
      </p:sp>
      <p:pic>
        <p:nvPicPr>
          <p:cNvPr id="23556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Картинка 131 из 68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885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17"/>
          <p:cNvSpPr>
            <a:spLocks noChangeArrowheads="1" noChangeShapeType="1" noTextEdit="1"/>
          </p:cNvSpPr>
          <p:nvPr/>
        </p:nvSpPr>
        <p:spPr bwMode="auto">
          <a:xfrm>
            <a:off x="1835150" y="2143125"/>
            <a:ext cx="705802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258888" y="1327150"/>
            <a:ext cx="796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2"/>
              </a:rPr>
              <a:t>http://www.studio-biz.ru/414-obrjadovaja-kukla.-tradicionnyjj-narodnyjj.html</a:t>
            </a:r>
            <a:r>
              <a:rPr kumimoji="0" lang="ru-RU" altLang="ru-RU"/>
              <a:t>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258888" y="750888"/>
            <a:ext cx="699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solidFill>
                  <a:srgbClr val="3333FF"/>
                </a:solidFill>
                <a:hlinkClick r:id="rId3"/>
              </a:rPr>
              <a:t>http://www.supersadovnik.ru/hmforum/post.aspx?id=250267&amp;pg=2</a:t>
            </a:r>
            <a:r>
              <a:rPr kumimoji="0" lang="ru-RU" altLang="ru-RU" sz="2000"/>
              <a:t>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331913" y="1773238"/>
            <a:ext cx="5957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4"/>
              </a:rPr>
              <a:t>http://www.liveinternet.ru/users/2930900/post146815147/</a:t>
            </a:r>
            <a:r>
              <a:rPr kumimoji="0" lang="ru-RU" altLang="ru-RU"/>
              <a:t>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31913" y="2276475"/>
            <a:ext cx="463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5"/>
              </a:rPr>
              <a:t>http://simvol-veri.ru/article/article/2_27.shtm</a:t>
            </a:r>
            <a:r>
              <a:rPr kumimoji="0" lang="ru-RU" altLang="ru-RU"/>
              <a:t> 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1331913" y="3213100"/>
            <a:ext cx="6226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6"/>
              </a:rPr>
              <a:t>http://costumer.narod.ru/photo/national-russian-costume.htm</a:t>
            </a:r>
            <a:r>
              <a:rPr kumimoji="0" lang="ru-RU" altLang="ru-RU"/>
              <a:t> </a:t>
            </a: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331913" y="2708275"/>
            <a:ext cx="4519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7"/>
              </a:rPr>
              <a:t>http://www.rnd-sale.ru/russkie-kostyumy-2/</a:t>
            </a:r>
            <a:r>
              <a:rPr kumimoji="0" lang="ru-RU" altLang="ru-RU"/>
              <a:t> 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0" y="284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0" lang="ru-RU" altLang="ru-RU">
              <a:latin typeface="Arial" panose="020B0604020202020204" pitchFamily="34" charset="0"/>
            </a:endParaRPr>
          </a:p>
        </p:txBody>
      </p:sp>
      <p:sp>
        <p:nvSpPr>
          <p:cNvPr id="25609" name="Rectangle 23"/>
          <p:cNvSpPr>
            <a:spLocks noChangeArrowheads="1"/>
          </p:cNvSpPr>
          <p:nvPr/>
        </p:nvSpPr>
        <p:spPr bwMode="auto">
          <a:xfrm>
            <a:off x="0" y="33670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>
                <a:latin typeface="Arial" panose="020B0604020202020204" pitchFamily="34" charset="0"/>
              </a:rPr>
              <a:t/>
            </a:r>
            <a:br>
              <a:rPr kumimoji="0" lang="ru-RU" altLang="ru-RU">
                <a:latin typeface="Arial" panose="020B0604020202020204" pitchFamily="34" charset="0"/>
              </a:rPr>
            </a:br>
            <a:endParaRPr kumimoji="0" lang="ru-RU" altLang="ru-RU">
              <a:latin typeface="Arial" panose="020B0604020202020204" pitchFamily="34" charset="0"/>
            </a:endParaRPr>
          </a:p>
        </p:txBody>
      </p:sp>
      <p:sp>
        <p:nvSpPr>
          <p:cNvPr id="25610" name="Rectangle 24"/>
          <p:cNvSpPr>
            <a:spLocks noChangeArrowheads="1"/>
          </p:cNvSpPr>
          <p:nvPr/>
        </p:nvSpPr>
        <p:spPr bwMode="auto">
          <a:xfrm>
            <a:off x="1403350" y="36449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88872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8"/>
              </a:rPr>
              <a:t>www.bg-blog.ru</a:t>
            </a:r>
            <a:r>
              <a:rPr kumimoji="0" lang="ru-RU" altLang="ru-RU"/>
              <a:t> </a:t>
            </a:r>
          </a:p>
        </p:txBody>
      </p:sp>
      <p:sp>
        <p:nvSpPr>
          <p:cNvPr id="25611" name="Rectangle 25"/>
          <p:cNvSpPr>
            <a:spLocks noChangeArrowheads="1"/>
          </p:cNvSpPr>
          <p:nvPr/>
        </p:nvSpPr>
        <p:spPr bwMode="auto">
          <a:xfrm>
            <a:off x="1331913" y="4076700"/>
            <a:ext cx="346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9"/>
              </a:rPr>
              <a:t>http://gladiator-tula.ru/index/0-65</a:t>
            </a:r>
            <a:r>
              <a:rPr kumimoji="0" lang="ru-RU" altLang="ru-RU"/>
              <a:t> </a:t>
            </a:r>
          </a:p>
        </p:txBody>
      </p:sp>
      <p:sp>
        <p:nvSpPr>
          <p:cNvPr id="25612" name="Rectangle 26"/>
          <p:cNvSpPr>
            <a:spLocks noChangeArrowheads="1"/>
          </p:cNvSpPr>
          <p:nvPr/>
        </p:nvSpPr>
        <p:spPr bwMode="auto">
          <a:xfrm>
            <a:off x="1476375" y="5445125"/>
            <a:ext cx="213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88872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10"/>
              </a:rPr>
              <a:t>kablyhok.ucoz.com</a:t>
            </a:r>
            <a:r>
              <a:rPr kumimoji="0" lang="ru-RU" altLang="ru-RU" sz="2000"/>
              <a:t> </a:t>
            </a:r>
          </a:p>
        </p:txBody>
      </p: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1403350" y="4581525"/>
            <a:ext cx="217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88872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11"/>
              </a:rPr>
              <a:t>forum.vidovdan.org</a:t>
            </a:r>
            <a:r>
              <a:rPr kumimoji="0" lang="ru-RU" altLang="ru-RU"/>
              <a:t> </a:t>
            </a:r>
          </a:p>
        </p:txBody>
      </p:sp>
      <p:sp>
        <p:nvSpPr>
          <p:cNvPr id="25614" name="Rectangle 28"/>
          <p:cNvSpPr>
            <a:spLocks noChangeArrowheads="1"/>
          </p:cNvSpPr>
          <p:nvPr/>
        </p:nvSpPr>
        <p:spPr bwMode="auto">
          <a:xfrm>
            <a:off x="1403350" y="5013325"/>
            <a:ext cx="422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0" lang="ru-RU" altLang="ru-RU" sz="2000" u="sng">
                <a:hlinkClick r:id="rId12"/>
              </a:rPr>
              <a:t>http://t2012.ru/photo/matrjoshka/2-0-374</a:t>
            </a:r>
            <a:r>
              <a:rPr kumimoji="0"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-101600"/>
            <a:ext cx="8647112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843213" y="1844675"/>
            <a:ext cx="4608512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Музей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русского костюма</a:t>
            </a:r>
          </a:p>
        </p:txBody>
      </p:sp>
      <p:pic>
        <p:nvPicPr>
          <p:cNvPr id="5124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7DE5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573837" cy="64135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/>
              <a:t>Зал мужского костюма</a:t>
            </a:r>
          </a:p>
        </p:txBody>
      </p:sp>
      <p:pic>
        <p:nvPicPr>
          <p:cNvPr id="20488" name="i-main-pic" descr="Картинка 27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15922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-main-pic" descr="Картинка 9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27368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-main-pic" descr="Картинка 44 из 55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597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4932363" y="1268413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РУБАХА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4189413" y="1773238"/>
            <a:ext cx="4954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000" b="1"/>
              <a:t>Основа мужского костюма. </a:t>
            </a:r>
          </a:p>
          <a:p>
            <a:pPr algn="just" eaLnBrk="1" hangingPunct="1"/>
            <a:r>
              <a:rPr kumimoji="0" lang="ru-RU" altLang="ru-RU" sz="2000" b="1"/>
              <a:t>Небольшой разрез спереди стягивали</a:t>
            </a:r>
          </a:p>
          <a:p>
            <a:pPr algn="just" eaLnBrk="1" hangingPunct="1"/>
            <a:r>
              <a:rPr kumimoji="0" lang="ru-RU" altLang="ru-RU" sz="2000" b="1"/>
              <a:t> на пуговицу или крепили шнуром.</a:t>
            </a:r>
          </a:p>
          <a:p>
            <a:pPr algn="just" eaLnBrk="1" hangingPunct="1"/>
            <a:r>
              <a:rPr kumimoji="0" lang="ru-RU" altLang="ru-RU" sz="2000" b="1"/>
              <a:t> Рубахи носили на выпуск и обязательно </a:t>
            </a:r>
          </a:p>
          <a:p>
            <a:pPr algn="just" eaLnBrk="1" hangingPunct="1"/>
            <a:r>
              <a:rPr kumimoji="0" lang="ru-RU" altLang="ru-RU" sz="2000" b="1"/>
              <a:t>подпоясывали нешироким поясом. </a:t>
            </a:r>
          </a:p>
          <a:p>
            <a:pPr algn="just" eaLnBrk="1" hangingPunct="1"/>
            <a:r>
              <a:rPr kumimoji="0" lang="ru-RU" altLang="ru-RU" sz="2000" b="1"/>
              <a:t>Шили их из белой синей, красной ткани, </a:t>
            </a:r>
          </a:p>
          <a:p>
            <a:pPr algn="just" eaLnBrk="1" hangingPunct="1"/>
            <a:r>
              <a:rPr kumimoji="0" lang="ru-RU" altLang="ru-RU" sz="2000" b="1"/>
              <a:t>украшая вышивкой.</a:t>
            </a:r>
          </a:p>
        </p:txBody>
      </p:sp>
      <p:pic>
        <p:nvPicPr>
          <p:cNvPr id="6153" name="Picture 38" descr="G:\хохлома\х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917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2EF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643438" y="549275"/>
            <a:ext cx="30956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ПОРТЫ</a:t>
            </a:r>
          </a:p>
        </p:txBody>
      </p:sp>
      <p:pic>
        <p:nvPicPr>
          <p:cNvPr id="21509" name="i-main-pic" descr="Картинка 10 из 3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24479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-main-pic" descr="Картинка 21 из 3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852738"/>
            <a:ext cx="1657350" cy="3673475"/>
          </a:xfrm>
          <a:prstGeom prst="rect">
            <a:avLst/>
          </a:prstGeom>
          <a:solidFill>
            <a:srgbClr val="F2E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851275" y="1144588"/>
            <a:ext cx="48085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Порты – неширокие, длинные, </a:t>
            </a:r>
          </a:p>
          <a:p>
            <a:pPr algn="just" eaLnBrk="1" hangingPunct="1"/>
            <a:r>
              <a:rPr kumimoji="0" lang="ru-RU" altLang="ru-RU" sz="2400" b="1"/>
              <a:t>сужающиеся книзу штаны. </a:t>
            </a:r>
          </a:p>
          <a:p>
            <a:pPr algn="just" eaLnBrk="1" hangingPunct="1"/>
            <a:r>
              <a:rPr kumimoji="0" lang="ru-RU" altLang="ru-RU" sz="2400" b="1"/>
              <a:t>Держались они на шнурке, </a:t>
            </a:r>
          </a:p>
          <a:p>
            <a:pPr algn="just" eaLnBrk="1" hangingPunct="1"/>
            <a:r>
              <a:rPr kumimoji="0" lang="ru-RU" altLang="ru-RU" sz="2400" b="1"/>
              <a:t>который завязывался вокруг талии.</a:t>
            </a:r>
          </a:p>
          <a:p>
            <a:pPr algn="just" eaLnBrk="1" hangingPunct="1"/>
            <a:r>
              <a:rPr kumimoji="0" lang="ru-RU" altLang="ru-RU" sz="2400" b="1"/>
              <a:t> Порты заправляли в сапоги </a:t>
            </a:r>
          </a:p>
          <a:p>
            <a:pPr algn="just" eaLnBrk="1" hangingPunct="1"/>
            <a:r>
              <a:rPr kumimoji="0" lang="ru-RU" altLang="ru-RU" sz="2400" b="1"/>
              <a:t>Или обертывали </a:t>
            </a:r>
          </a:p>
          <a:p>
            <a:pPr algn="just" eaLnBrk="1" hangingPunct="1"/>
            <a:r>
              <a:rPr kumimoji="0" lang="ru-RU" altLang="ru-RU" sz="2400" b="1"/>
              <a:t>онучами и поверх </a:t>
            </a:r>
          </a:p>
          <a:p>
            <a:pPr algn="just" eaLnBrk="1" hangingPunct="1"/>
            <a:r>
              <a:rPr kumimoji="0" lang="ru-RU" altLang="ru-RU" sz="2400" b="1"/>
              <a:t>надевали лапти.</a:t>
            </a:r>
          </a:p>
        </p:txBody>
      </p:sp>
      <p:pic>
        <p:nvPicPr>
          <p:cNvPr id="7175" name="Picture 44" descr="G:\хохлома\х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429250"/>
            <a:ext cx="3429000" cy="1141413"/>
          </a:xfrm>
          <a:prstGeom prst="rect">
            <a:avLst/>
          </a:prstGeom>
          <a:solidFill>
            <a:srgbClr val="7DE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22320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ЛАПТИ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20510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ОНУЧИ</a:t>
            </a:r>
          </a:p>
        </p:txBody>
      </p:sp>
      <p:pic>
        <p:nvPicPr>
          <p:cNvPr id="8197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G:\хохлома\х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Картинка 1 из 13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3050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Картинка 1 из 2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187450" y="4076700"/>
            <a:ext cx="5048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Обувь, сплетённая из лыка </a:t>
            </a:r>
          </a:p>
          <a:p>
            <a:pPr eaLnBrk="1" hangingPunct="1"/>
            <a:r>
              <a:rPr lang="ru-RU" altLang="ru-RU" sz="2400" b="1"/>
              <a:t>или берёсты.</a:t>
            </a:r>
          </a:p>
          <a:p>
            <a:pPr eaLnBrk="1" hangingPunct="1"/>
            <a:r>
              <a:rPr lang="ru-RU" altLang="ru-RU" sz="2400" b="1"/>
              <a:t>Основной вид крестьянской обуви</a:t>
            </a:r>
            <a:r>
              <a:rPr lang="ru-RU" altLang="ru-RU" sz="2000" b="1"/>
              <a:t>.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1258888" y="1196975"/>
            <a:ext cx="54721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Куски полотна, предназначавшиеся для обвертывания ног (подвертки, портянки).</a:t>
            </a:r>
          </a:p>
          <a:p>
            <a:pPr eaLnBrk="1" hangingPunct="1"/>
            <a:r>
              <a:rPr lang="ru-RU" altLang="ru-RU" sz="2400" b="1"/>
              <a:t>Поверх онучей надевалась собственно обувь (сапоги, лапти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1258888" y="0"/>
            <a:ext cx="7885112" cy="6858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258888" y="1700213"/>
            <a:ext cx="64389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Поверх рубахи обычно надевали зипун.</a:t>
            </a:r>
          </a:p>
          <a:p>
            <a:pPr algn="just" eaLnBrk="1" hangingPunct="1"/>
            <a:r>
              <a:rPr kumimoji="0" lang="ru-RU" altLang="ru-RU" sz="2400" b="1"/>
              <a:t> Зипун застегивался на пуговицы.</a:t>
            </a:r>
          </a:p>
          <a:p>
            <a:pPr algn="just" eaLnBrk="1" hangingPunct="1"/>
            <a:r>
              <a:rPr kumimoji="0" lang="ru-RU" altLang="ru-RU" sz="2400" b="1"/>
              <a:t>Он доходил до колен, имел</a:t>
            </a:r>
          </a:p>
          <a:p>
            <a:pPr algn="just" eaLnBrk="1" hangingPunct="1"/>
            <a:r>
              <a:rPr kumimoji="0" lang="ru-RU" altLang="ru-RU" sz="2400" b="1"/>
              <a:t> длинные узкие рукава. </a:t>
            </a:r>
          </a:p>
          <a:p>
            <a:pPr algn="just" eaLnBrk="1" hangingPunct="1"/>
            <a:r>
              <a:rPr kumimoji="0" lang="ru-RU" altLang="ru-RU" sz="2400" b="1"/>
              <a:t>У зипуна не было воротника. </a:t>
            </a:r>
          </a:p>
          <a:p>
            <a:pPr algn="just" eaLnBrk="1" hangingPunct="1"/>
            <a:r>
              <a:rPr kumimoji="0" lang="ru-RU" altLang="ru-RU" sz="2400" b="1"/>
              <a:t>Вокруг талии зипун</a:t>
            </a:r>
          </a:p>
          <a:p>
            <a:pPr algn="just" eaLnBrk="1" hangingPunct="1"/>
            <a:r>
              <a:rPr kumimoji="0" lang="ru-RU" altLang="ru-RU" sz="2400" b="1"/>
              <a:t>опоясывался нешироким</a:t>
            </a:r>
          </a:p>
          <a:p>
            <a:pPr algn="just" eaLnBrk="1" hangingPunct="1"/>
            <a:r>
              <a:rPr kumimoji="0" lang="ru-RU" altLang="ru-RU" sz="2400" b="1"/>
              <a:t> поясом.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28813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ЗИПУН</a:t>
            </a:r>
          </a:p>
        </p:txBody>
      </p:sp>
      <p:pic>
        <p:nvPicPr>
          <p:cNvPr id="25607" name="i-main-pic" descr="Картинка 86 из 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33131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G:\хохлома\х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7-5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/>
          <a:stretch>
            <a:fillRect/>
          </a:stretch>
        </p:blipFill>
        <p:spPr bwMode="auto">
          <a:xfrm>
            <a:off x="4859338" y="260350"/>
            <a:ext cx="3889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187450" y="4652963"/>
            <a:ext cx="63515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Поверх зипуна обычно надевали кафтан –</a:t>
            </a:r>
          </a:p>
          <a:p>
            <a:pPr algn="just" eaLnBrk="1" hangingPunct="1"/>
            <a:r>
              <a:rPr kumimoji="0" lang="ru-RU" altLang="ru-RU" sz="2400" b="1"/>
              <a:t> распашную одежду расширявшуюся книзу. </a:t>
            </a:r>
          </a:p>
          <a:p>
            <a:pPr algn="just" eaLnBrk="1" hangingPunct="1"/>
            <a:r>
              <a:rPr kumimoji="0" lang="ru-RU" altLang="ru-RU" sz="2400" b="1"/>
              <a:t>Кафтаны обязательно закрывали колени.</a:t>
            </a:r>
          </a:p>
          <a:p>
            <a:pPr algn="just" eaLnBrk="1" hangingPunct="1"/>
            <a:r>
              <a:rPr kumimoji="0" lang="ru-RU" altLang="ru-RU" sz="2400" b="1"/>
              <a:t> Шили их из различных тканей: холста,</a:t>
            </a:r>
          </a:p>
          <a:p>
            <a:pPr algn="just" eaLnBrk="1" hangingPunct="1"/>
            <a:r>
              <a:rPr kumimoji="0" lang="ru-RU" altLang="ru-RU" sz="2400" b="1"/>
              <a:t>сукна, бархата</a:t>
            </a:r>
            <a:r>
              <a:rPr kumimoji="0" lang="ru-RU" altLang="ru-RU"/>
              <a:t>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5508625" y="404813"/>
            <a:ext cx="331152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КАФТАН</a:t>
            </a:r>
          </a:p>
        </p:txBody>
      </p:sp>
      <p:pic>
        <p:nvPicPr>
          <p:cNvPr id="26630" name="i-main-pic" descr="Картинка 69 из 10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2089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-main-pic" descr="Картинка 15 из 10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8813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i-main-pic" descr="Картинка 30 из 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1605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3" descr="G:\хохлома\х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5" t="61613" r="37320" b="22530"/>
          <a:stretch>
            <a:fillRect/>
          </a:stretch>
        </p:blipFill>
        <p:spPr bwMode="auto">
          <a:xfrm>
            <a:off x="7740650" y="5013325"/>
            <a:ext cx="11874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7" descr="G:\хохлома\х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491412" cy="606425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Зал женского костюма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419475" y="4005263"/>
            <a:ext cx="53879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0" lang="ru-RU" altLang="ru-RU" sz="2400" b="1"/>
              <a:t>Основой женской одежды была</a:t>
            </a:r>
          </a:p>
          <a:p>
            <a:pPr algn="just" eaLnBrk="1" hangingPunct="1"/>
            <a:r>
              <a:rPr kumimoji="0" lang="ru-RU" altLang="ru-RU" sz="2400" b="1"/>
              <a:t> длинная сорочка. У сорочки был </a:t>
            </a:r>
          </a:p>
          <a:p>
            <a:pPr algn="just" eaLnBrk="1" hangingPunct="1"/>
            <a:r>
              <a:rPr kumimoji="0" lang="ru-RU" altLang="ru-RU" sz="2400" b="1"/>
              <a:t>круглый ворот, разрез спереди,</a:t>
            </a:r>
          </a:p>
          <a:p>
            <a:pPr algn="just" eaLnBrk="1" hangingPunct="1"/>
            <a:r>
              <a:rPr kumimoji="0" lang="ru-RU" altLang="ru-RU" sz="2400" b="1"/>
              <a:t>застегивающийся на пуговицу и </a:t>
            </a:r>
          </a:p>
          <a:p>
            <a:pPr algn="just" eaLnBrk="1" hangingPunct="1"/>
            <a:r>
              <a:rPr kumimoji="0" lang="ru-RU" altLang="ru-RU" sz="2400" b="1"/>
              <a:t>длинные рукава. Сорочки украшали </a:t>
            </a:r>
          </a:p>
          <a:p>
            <a:pPr algn="just" eaLnBrk="1" hangingPunct="1"/>
            <a:r>
              <a:rPr kumimoji="0" lang="ru-RU" altLang="ru-RU" sz="2400" b="1"/>
              <a:t>вышивкой по краю подола,</a:t>
            </a:r>
          </a:p>
          <a:p>
            <a:pPr algn="just" eaLnBrk="1" hangingPunct="1"/>
            <a:r>
              <a:rPr kumimoji="0" lang="ru-RU" altLang="ru-RU" sz="2400" b="1"/>
              <a:t> рукавов, ворота.</a:t>
            </a:r>
          </a:p>
        </p:txBody>
      </p:sp>
      <p:pic>
        <p:nvPicPr>
          <p:cNvPr id="27654" name="i-main-pic" descr="Картинка 21 из 55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9431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-main-pic" descr="Картинка 31 из 5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22320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692275" y="981075"/>
            <a:ext cx="33131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СОРОЧКА</a:t>
            </a:r>
          </a:p>
        </p:txBody>
      </p:sp>
      <p:pic>
        <p:nvPicPr>
          <p:cNvPr id="11272" name="Picture 39" descr="G:\хохлома\х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9" t="20232" r="9500" b="62073"/>
          <a:stretch>
            <a:fillRect/>
          </a:stretch>
        </p:blipFill>
        <p:spPr bwMode="auto">
          <a:xfrm rot="10792028" flipH="1">
            <a:off x="4572000" y="2276475"/>
            <a:ext cx="15113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8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G:\хохлома\х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125888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7" grpId="0" animBg="1"/>
    </p:bld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4121767</TotalTime>
  <Words>684</Words>
  <Application>Microsoft Office PowerPoint</Application>
  <PresentationFormat>Экран (4:3)</PresentationFormat>
  <Paragraphs>173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Wingdings</vt:lpstr>
      <vt:lpstr>Calibri</vt:lpstr>
      <vt:lpstr>Reporting Progress or Status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Зал женского костюма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TEACH_IN</dc:creator>
  <cp:lastModifiedBy>IZE</cp:lastModifiedBy>
  <cp:revision>17</cp:revision>
  <dcterms:created xsi:type="dcterms:W3CDTF">2011-01-09T23:38:41Z</dcterms:created>
  <dcterms:modified xsi:type="dcterms:W3CDTF">2016-01-11T11:40:25Z</dcterms:modified>
</cp:coreProperties>
</file>