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71" r:id="rId12"/>
    <p:sldId id="269" r:id="rId13"/>
    <p:sldId id="270" r:id="rId14"/>
    <p:sldId id="272" r:id="rId15"/>
    <p:sldId id="275" r:id="rId16"/>
    <p:sldId id="273" r:id="rId17"/>
    <p:sldId id="262" r:id="rId18"/>
    <p:sldId id="276" r:id="rId19"/>
    <p:sldId id="277" r:id="rId20"/>
    <p:sldId id="278" r:id="rId21"/>
    <p:sldId id="280" r:id="rId22"/>
    <p:sldId id="281" r:id="rId23"/>
    <p:sldId id="282" r:id="rId24"/>
    <p:sldId id="279" r:id="rId25"/>
    <p:sldId id="284" r:id="rId26"/>
    <p:sldId id="283" r:id="rId27"/>
    <p:sldId id="285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11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AA5D7-8D89-4960-91C8-E87F544A7A12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A73D-76E5-4687-8FF9-DBCDB0D4BC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511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AA5D7-8D89-4960-91C8-E87F544A7A12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A73D-76E5-4687-8FF9-DBCDB0D4BC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914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AA5D7-8D89-4960-91C8-E87F544A7A12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A73D-76E5-4687-8FF9-DBCDB0D4BC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014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AA5D7-8D89-4960-91C8-E87F544A7A12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A73D-76E5-4687-8FF9-DBCDB0D4BC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623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AA5D7-8D89-4960-91C8-E87F544A7A12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A73D-76E5-4687-8FF9-DBCDB0D4BC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204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AA5D7-8D89-4960-91C8-E87F544A7A12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A73D-76E5-4687-8FF9-DBCDB0D4BC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767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AA5D7-8D89-4960-91C8-E87F544A7A12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A73D-76E5-4687-8FF9-DBCDB0D4BC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752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AA5D7-8D89-4960-91C8-E87F544A7A12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A73D-76E5-4687-8FF9-DBCDB0D4BC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724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AA5D7-8D89-4960-91C8-E87F544A7A12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A73D-76E5-4687-8FF9-DBCDB0D4BC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276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AA5D7-8D89-4960-91C8-E87F544A7A12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A73D-76E5-4687-8FF9-DBCDB0D4BC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583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AA5D7-8D89-4960-91C8-E87F544A7A12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A73D-76E5-4687-8FF9-DBCDB0D4BC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766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AA5D7-8D89-4960-91C8-E87F544A7A12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AA73D-76E5-4687-8FF9-DBCDB0D4BC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782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8.jpeg"/><Relationship Id="rId5" Type="http://schemas.microsoft.com/office/2007/relationships/media" Target="../media/media4.mp3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71" y="592693"/>
            <a:ext cx="8387658" cy="46623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750" y="239911"/>
            <a:ext cx="806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Муниципальное автономное учреждение дополнительного образования</a:t>
            </a:r>
          </a:p>
          <a:p>
            <a:pPr algn="ctr" fontAlgn="base"/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«Центр дополнительного образования» г. Балаково Саратовской области</a:t>
            </a:r>
            <a:endParaRPr lang="ru-RU" sz="16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4650" y="4587210"/>
            <a:ext cx="331470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Викторина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750" y="6234288"/>
            <a:ext cx="8064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Составители: педагоги дополнительного образования </a:t>
            </a:r>
            <a:r>
              <a:rPr lang="ru-RU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Ефесова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Е.И., Есипова С.А.</a:t>
            </a:r>
            <a:endParaRPr lang="ru-RU" sz="16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192503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РОССИЯ – РОДИНА МОЯ!</a:t>
            </a:r>
            <a:endParaRPr lang="ru-RU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04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5300" y="306844"/>
            <a:ext cx="444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ru-RU" sz="2400" b="1" i="0" dirty="0" smtClean="0">
                <a:solidFill>
                  <a:srgbClr val="C00000"/>
                </a:solidFill>
                <a:effectLst/>
                <a:latin typeface="Helvetica Neue"/>
              </a:rPr>
              <a:t>Достопримечательности РОССИИ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5256" y="-1195"/>
            <a:ext cx="3838744" cy="3328595"/>
          </a:xfrm>
          <a:prstGeom prst="rect">
            <a:avLst/>
          </a:prstGeom>
        </p:spPr>
      </p:pic>
      <p:pic>
        <p:nvPicPr>
          <p:cNvPr id="2052" name="Picture 4" descr="https://tourweek.ru/upload/medialibrary/a94/efae9d996f0ffdb79722b45ea27f270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8"/>
          <a:stretch/>
        </p:blipFill>
        <p:spPr bwMode="auto">
          <a:xfrm>
            <a:off x="774700" y="1355813"/>
            <a:ext cx="5880100" cy="3943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74700" y="4344879"/>
            <a:ext cx="5846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Дворцовая площадь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Санкт-Петербург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16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5300" y="306844"/>
            <a:ext cx="444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ru-RU" sz="2400" b="1" i="0" dirty="0" smtClean="0">
                <a:solidFill>
                  <a:srgbClr val="C00000"/>
                </a:solidFill>
                <a:effectLst/>
                <a:latin typeface="Helvetica Neue"/>
              </a:rPr>
              <a:t>Достопримечательности РОССИИ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5256" y="-1195"/>
            <a:ext cx="3838744" cy="3328595"/>
          </a:xfrm>
          <a:prstGeom prst="rect">
            <a:avLst/>
          </a:prstGeom>
        </p:spPr>
      </p:pic>
      <p:pic>
        <p:nvPicPr>
          <p:cNvPr id="5124" name="Picture 4" descr="https://userpic.fishki.net/2021/05/20/328080/c7f636fcc96d84687352585470d854b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52342"/>
            <a:ext cx="5613400" cy="3740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08122" y="1378645"/>
            <a:ext cx="38193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Петродворец</a:t>
            </a:r>
          </a:p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Музей-заповедник «Петергоф»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9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5300" y="306844"/>
            <a:ext cx="444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ru-RU" sz="2400" b="1" i="0" dirty="0" smtClean="0">
                <a:solidFill>
                  <a:srgbClr val="C00000"/>
                </a:solidFill>
                <a:effectLst/>
                <a:latin typeface="Helvetica Neue"/>
              </a:rPr>
              <a:t>Достопримечательности РОССИИ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5256" y="-1195"/>
            <a:ext cx="3838744" cy="3328595"/>
          </a:xfrm>
          <a:prstGeom prst="rect">
            <a:avLst/>
          </a:prstGeom>
        </p:spPr>
      </p:pic>
      <p:pic>
        <p:nvPicPr>
          <p:cNvPr id="2050" name="Picture 2" descr="https://cdn.ruposters.ru/newslead/f/fe5bdd027d6a039986c7b2262198450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8" r="9736"/>
          <a:stretch/>
        </p:blipFill>
        <p:spPr bwMode="auto">
          <a:xfrm>
            <a:off x="876300" y="1517459"/>
            <a:ext cx="5651500" cy="3575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400" y="1663102"/>
            <a:ext cx="32639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Скульптура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«Родина-мать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зовет!»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Волгоград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21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5300" y="306844"/>
            <a:ext cx="444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ru-RU" sz="2400" b="1" i="0" dirty="0" smtClean="0">
                <a:solidFill>
                  <a:srgbClr val="C00000"/>
                </a:solidFill>
                <a:effectLst/>
                <a:latin typeface="Helvetica Neue"/>
              </a:rPr>
              <a:t>Достопримечательности РОССИИ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5256" y="-1195"/>
            <a:ext cx="3838744" cy="3328595"/>
          </a:xfrm>
          <a:prstGeom prst="rect">
            <a:avLst/>
          </a:prstGeom>
        </p:spPr>
      </p:pic>
      <p:pic>
        <p:nvPicPr>
          <p:cNvPr id="4098" name="Picture 2" descr="https://etosibir.ru/wp-content/uploads/2020/03/bajkal-z-buriacja-9-dni-ban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56" y="1484598"/>
            <a:ext cx="6277144" cy="3608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4500" y="4025302"/>
            <a:ext cx="64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Озеро Байкал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Иркутская область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30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5300" y="306844"/>
            <a:ext cx="444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ru-RU" sz="2400" b="1" i="0" dirty="0" smtClean="0">
                <a:solidFill>
                  <a:srgbClr val="C00000"/>
                </a:solidFill>
                <a:effectLst/>
                <a:latin typeface="Helvetica Neue"/>
              </a:rPr>
              <a:t>Достопримечательности РОССИИ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5256" y="-1195"/>
            <a:ext cx="3838744" cy="3328595"/>
          </a:xfrm>
          <a:prstGeom prst="rect">
            <a:avLst/>
          </a:prstGeom>
        </p:spPr>
      </p:pic>
      <p:pic>
        <p:nvPicPr>
          <p:cNvPr id="6146" name="Picture 2" descr="https://wallsdesk.com/wp-content/uploads/2018/03/Valley-of-Geysers-Phot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1436994"/>
            <a:ext cx="4874274" cy="3655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4500" y="4025302"/>
            <a:ext cx="64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Долина гейзеров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Камчатке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5300" y="306844"/>
            <a:ext cx="4445000" cy="508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ru-RU" sz="2400" b="1" i="0" dirty="0" smtClean="0">
                <a:solidFill>
                  <a:srgbClr val="C00000"/>
                </a:solidFill>
                <a:effectLst/>
                <a:latin typeface="Helvetica Neue"/>
              </a:rPr>
              <a:t>Детские поэты и писатели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5256" y="-1195"/>
            <a:ext cx="3838744" cy="3328595"/>
          </a:xfrm>
          <a:prstGeom prst="rect">
            <a:avLst/>
          </a:prstGeom>
        </p:spPr>
      </p:pic>
      <p:pic>
        <p:nvPicPr>
          <p:cNvPr id="7182" name="Picture 14" descr="https://zaostrovie-school.ru/images/news/1075/3163/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1770600"/>
            <a:ext cx="2476361" cy="2747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https://lib39.ru/images/chukovsk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560" y="1770600"/>
            <a:ext cx="2159139" cy="2755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5500" y="4642721"/>
            <a:ext cx="2514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Агния Львовна</a:t>
            </a:r>
          </a:p>
          <a:p>
            <a:pPr algn="ctr"/>
            <a:r>
              <a:rPr lang="ru-RU" sz="24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Барто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60658" y="4670042"/>
            <a:ext cx="3098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Корней Иванович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Чуковский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44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5300" y="306844"/>
            <a:ext cx="4445000" cy="508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ru-RU" sz="2400" b="1" i="0" dirty="0" smtClean="0">
                <a:solidFill>
                  <a:srgbClr val="C00000"/>
                </a:solidFill>
                <a:effectLst/>
                <a:latin typeface="Helvetica Neue"/>
              </a:rPr>
              <a:t>Детские поэты и писатели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5256" y="-1195"/>
            <a:ext cx="3838744" cy="3328595"/>
          </a:xfrm>
          <a:prstGeom prst="rect">
            <a:avLst/>
          </a:prstGeom>
        </p:spPr>
      </p:pic>
      <p:pic>
        <p:nvPicPr>
          <p:cNvPr id="16" name="Picture 18" descr="https://www.peoples.ru/art/literature/poetry/contemporary/samuil_marshak/vuYe56JNbmSGA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421802"/>
            <a:ext cx="2356234" cy="3086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4048" y="1432044"/>
            <a:ext cx="2217461" cy="306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0" y="4604621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Самуил Яковлевич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Маршак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52800" y="4596837"/>
            <a:ext cx="3543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Эдуард Николаевич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Успенский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85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5256" y="-1195"/>
            <a:ext cx="3838744" cy="332859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5300" y="598944"/>
            <a:ext cx="4521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ru-RU" sz="2400" b="1" i="0" dirty="0" smtClean="0">
                <a:solidFill>
                  <a:srgbClr val="C00000"/>
                </a:solidFill>
                <a:effectLst/>
                <a:latin typeface="Helvetica Neue"/>
              </a:rPr>
              <a:t>Неофициальный символы РОССИИ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6900" y="1803906"/>
            <a:ext cx="55245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Мой сердечный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друг-приятель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чайном тресте председатель:</a:t>
            </a:r>
          </a:p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Все семейство вечерком</a:t>
            </a:r>
          </a:p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Угощает он чайком.</a:t>
            </a:r>
          </a:p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Парень дюжий он и крепкий:</a:t>
            </a:r>
          </a:p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Без вреда глотает щепки.</a:t>
            </a:r>
          </a:p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Хоть и ростом невелик,</a:t>
            </a:r>
          </a:p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А пыхтит, как паровик.</a:t>
            </a:r>
          </a:p>
        </p:txBody>
      </p:sp>
    </p:spTree>
    <p:extLst>
      <p:ext uri="{BB962C8B-B14F-4D97-AF65-F5344CB8AC3E}">
        <p14:creationId xmlns:p14="http://schemas.microsoft.com/office/powerpoint/2010/main" val="127145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5256" y="-1195"/>
            <a:ext cx="3838744" cy="332859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31800" y="932252"/>
            <a:ext cx="55245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Самовар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символ гостеприимства, русского духа и традиционного чаепития. Кроме того, это один из наиболее узнаваемых в мире русских предметов. У него было много имен, в каждом регионе - свое: в Туле - самовар или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водогрей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в Вятке -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самогрей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в Ярославле -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самогар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в Курске -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самокипец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Русский самовар: Как прибор для подогрева сбитня стал символом чаепития |  МПБК Очаково - натуральные напит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279" y="2760789"/>
            <a:ext cx="5136142" cy="285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02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5256" y="-1195"/>
            <a:ext cx="3838744" cy="332859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5300" y="598944"/>
            <a:ext cx="4521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ru-RU" sz="2400" b="1" i="0" dirty="0" smtClean="0">
                <a:solidFill>
                  <a:srgbClr val="C00000"/>
                </a:solidFill>
                <a:effectLst/>
                <a:latin typeface="Helvetica Neue"/>
              </a:rPr>
              <a:t>Неофициальный символы РОССИИ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6900" y="1803906"/>
            <a:ext cx="55245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 всем странам славится</a:t>
            </a:r>
          </a:p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Русская красавица:</a:t>
            </a:r>
          </a:p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Белые одёжки,</a:t>
            </a:r>
          </a:p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Золото – серёжки,</a:t>
            </a:r>
          </a:p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 расплетённою косой,</a:t>
            </a:r>
          </a:p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Умывается росой.</a:t>
            </a:r>
          </a:p>
        </p:txBody>
      </p:sp>
      <p:pic>
        <p:nvPicPr>
          <p:cNvPr id="10242" name="Picture 2" descr="https://s7.hostingkartinok.com/uploads/images/2014/10/fdc3df0523701404cfa61e524e4e047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903" y="122795"/>
            <a:ext cx="6735205" cy="673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84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5256" y="-1195"/>
            <a:ext cx="3838744" cy="33285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6900" y="787400"/>
            <a:ext cx="6286500" cy="4201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ct val="125000"/>
              </a:lnSpc>
            </a:pP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Российская Федерация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125000"/>
              </a:lnSpc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крупнейшее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мире государство с многовековой историей. Россия граничит с 18 странами и омывается 12 морями. На территории страны проживают люди различных национальностей, народностей и этнических групп. Занимает первое место в мире по размеру территории, и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девятое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 численности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135037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5256" y="-1195"/>
            <a:ext cx="3838744" cy="332859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5300" y="598944"/>
            <a:ext cx="4521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ru-RU" sz="2400" b="1" i="0" dirty="0" smtClean="0">
                <a:solidFill>
                  <a:srgbClr val="C00000"/>
                </a:solidFill>
                <a:effectLst/>
                <a:latin typeface="Helvetica Neue"/>
              </a:rPr>
              <a:t>Неофициальный символы РОССИИ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5300" y="2213551"/>
            <a:ext cx="47083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Жёлто-белое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созданье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</a:p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Чудо-средство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для гаданья... Обрываешь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лепесточки – </a:t>
            </a:r>
          </a:p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ответ получишь точный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https://catherineasquithgallery.com/uploads/posts/2021-03/1614552076_9-p-kartinka-romashki-na-belom-fone-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606" y="2961647"/>
            <a:ext cx="3582694" cy="301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91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5256" y="-1195"/>
            <a:ext cx="3838744" cy="332859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5300" y="598944"/>
            <a:ext cx="4521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ru-RU" sz="2400" b="1" i="0" dirty="0" smtClean="0">
                <a:solidFill>
                  <a:srgbClr val="C00000"/>
                </a:solidFill>
                <a:effectLst/>
                <a:latin typeface="Helvetica Neue"/>
              </a:rPr>
              <a:t>Неофициальный символы РОССИИ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6900" y="2057961"/>
            <a:ext cx="47083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Он тайги хозяин строгий, Любит спать зимой в берлоге,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когда начнёт реветь,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Знай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поблизости…</a:t>
            </a:r>
          </a:p>
          <a:p>
            <a:pPr algn="just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https://images.vfl.ru/ii/1590310705/4a486644/30603630_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2284160"/>
            <a:ext cx="4813300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1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5256" y="-1195"/>
            <a:ext cx="3838744" cy="332859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5300" y="598944"/>
            <a:ext cx="4521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ru-RU" sz="2400" b="1" i="0" dirty="0" smtClean="0">
                <a:solidFill>
                  <a:srgbClr val="C00000"/>
                </a:solidFill>
                <a:effectLst/>
                <a:latin typeface="Helvetica Neue"/>
              </a:rPr>
              <a:t>Неофициальный символы РОССИИ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5300" y="1989446"/>
            <a:ext cx="48830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Это вовсе не сапожки,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них не мерзнут наши ножки,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овчины их валяют,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каблуками не бывают,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калоши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самый раз,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Можно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них пуститься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 пляс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386" name="Picture 2" descr="https://fsd.multiurok.ru/html/2017/01/26/s_5889ec5e36f9d/539518_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356" y="1989446"/>
            <a:ext cx="3141860" cy="3141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52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5256" y="-1195"/>
            <a:ext cx="3838744" cy="332859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5300" y="598944"/>
            <a:ext cx="4521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ru-RU" sz="2400" b="1" i="0" dirty="0" smtClean="0">
                <a:solidFill>
                  <a:srgbClr val="C00000"/>
                </a:solidFill>
                <a:effectLst/>
                <a:latin typeface="Helvetica Neue"/>
              </a:rPr>
              <a:t>Неофициальный символы РОССИИ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8247" y="1999119"/>
            <a:ext cx="33655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Три струны,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играет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звонко.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Инструмент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тот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треуголка».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Поскорее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узнавай-ка,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Что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же это?</a:t>
            </a:r>
          </a:p>
        </p:txBody>
      </p:sp>
      <p:pic>
        <p:nvPicPr>
          <p:cNvPr id="15362" name="Picture 2" descr="https://ruobr.ru/media/program_dod_images/d467b739fb6545a69c71a577c3330f4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1999119"/>
            <a:ext cx="3854450" cy="385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67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5256" y="-1195"/>
            <a:ext cx="3838744" cy="332859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5300" y="598944"/>
            <a:ext cx="4521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ru-RU" sz="2400" b="1" i="0" dirty="0" smtClean="0">
                <a:solidFill>
                  <a:srgbClr val="C00000"/>
                </a:solidFill>
                <a:effectLst/>
                <a:latin typeface="Helvetica Neue"/>
              </a:rPr>
              <a:t>Неофициальный символы РОССИИ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5300" y="1932612"/>
            <a:ext cx="55245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Она на вид одна, большая,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Но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ней сестра сидит вторая,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третью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во второй найдёшь.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Их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друг за дружкой разбирая,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самой маленькой дойдёшь. Внутри их всех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малютка, крошка. Всё вместе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сувенир …</a:t>
            </a:r>
          </a:p>
        </p:txBody>
      </p:sp>
      <p:pic>
        <p:nvPicPr>
          <p:cNvPr id="12290" name="Picture 2" descr="https://static.tildacdn.com/tild6265-3932-4736-a632-396461613365/23885090_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266" y="3086100"/>
            <a:ext cx="2848389" cy="274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56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5256" y="-1195"/>
            <a:ext cx="3838744" cy="332859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5300" y="380351"/>
            <a:ext cx="4521200" cy="508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ru-RU" sz="2400" b="1" i="0" dirty="0" smtClean="0">
                <a:solidFill>
                  <a:srgbClr val="C00000"/>
                </a:solidFill>
                <a:effectLst/>
                <a:latin typeface="Helvetica Neue"/>
              </a:rPr>
              <a:t>Народные мелодии</a:t>
            </a:r>
          </a:p>
        </p:txBody>
      </p:sp>
      <p:pic>
        <p:nvPicPr>
          <p:cNvPr id="5" name="ансамбль народных инструментов _Купина_ - Калинка-малинка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38556" y="4470642"/>
            <a:ext cx="609600" cy="609600"/>
          </a:xfrm>
          <a:prstGeom prst="rect">
            <a:avLst/>
          </a:prstGeom>
        </p:spPr>
      </p:pic>
      <p:pic>
        <p:nvPicPr>
          <p:cNvPr id="17410" name="Picture 2" descr="https://sheetsmusic.ru/sites/default/files/2020-12/russkaya-narodnaya-pesny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47" y="1371154"/>
            <a:ext cx="3699418" cy="3507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ансамбль народных инструментов _Купина_ - Во поле берёза стояла (www.hotplayer.ru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73312" y="3124994"/>
            <a:ext cx="609600" cy="609600"/>
          </a:xfrm>
          <a:prstGeom prst="rect">
            <a:avLst/>
          </a:prstGeom>
        </p:spPr>
      </p:pic>
      <p:pic>
        <p:nvPicPr>
          <p:cNvPr id="8" name="ансамбль народных инструментов _Купина_ - Барыня (www.hotplayer.ru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38556" y="17793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30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43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5256" y="-1195"/>
            <a:ext cx="3838744" cy="332859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7200" y="1663102"/>
            <a:ext cx="680720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ru-RU" sz="3200" b="1" dirty="0">
                <a:solidFill>
                  <a:srgbClr val="C00000"/>
                </a:solidFill>
                <a:latin typeface="Helvetica Neue"/>
              </a:rPr>
              <a:t>Продолжите пословицу: </a:t>
            </a:r>
            <a:endParaRPr lang="ru-RU" sz="3200" b="1" dirty="0" smtClean="0">
              <a:solidFill>
                <a:srgbClr val="C00000"/>
              </a:solidFill>
              <a:latin typeface="Helvetica Neue"/>
            </a:endParaRPr>
          </a:p>
          <a:p>
            <a:pPr>
              <a:lnSpc>
                <a:spcPct val="125000"/>
              </a:lnSpc>
            </a:pPr>
            <a:r>
              <a:rPr lang="ru-RU" sz="4400" b="1" dirty="0" smtClean="0">
                <a:solidFill>
                  <a:srgbClr val="C00000"/>
                </a:solidFill>
                <a:latin typeface="Helvetica Neue"/>
              </a:rPr>
              <a:t>«</a:t>
            </a:r>
            <a:r>
              <a:rPr lang="ru-RU" sz="5400" b="1" dirty="0">
                <a:solidFill>
                  <a:srgbClr val="C00000"/>
                </a:solidFill>
                <a:latin typeface="Helvetica Neue"/>
              </a:rPr>
              <a:t>Человек без </a:t>
            </a:r>
            <a:endParaRPr lang="ru-RU" sz="5400" b="1" dirty="0" smtClean="0">
              <a:solidFill>
                <a:srgbClr val="C00000"/>
              </a:solidFill>
              <a:latin typeface="Helvetica Neue"/>
            </a:endParaRPr>
          </a:p>
          <a:p>
            <a:pPr>
              <a:lnSpc>
                <a:spcPct val="125000"/>
              </a:lnSpc>
            </a:pPr>
            <a:r>
              <a:rPr lang="ru-RU" sz="5400" b="1" dirty="0" smtClean="0">
                <a:solidFill>
                  <a:srgbClr val="C00000"/>
                </a:solidFill>
                <a:latin typeface="Helvetica Neue"/>
              </a:rPr>
              <a:t>Родины </a:t>
            </a:r>
            <a:r>
              <a:rPr lang="ru-RU" sz="5400" b="1" dirty="0">
                <a:solidFill>
                  <a:srgbClr val="C00000"/>
                </a:solidFill>
                <a:latin typeface="Helvetica Neue"/>
              </a:rPr>
              <a:t>– </a:t>
            </a:r>
            <a:r>
              <a:rPr lang="ru-RU" sz="5400" b="1" dirty="0" smtClean="0">
                <a:solidFill>
                  <a:srgbClr val="C00000"/>
                </a:solidFill>
                <a:latin typeface="Helvetica Neue"/>
              </a:rPr>
              <a:t>как …»</a:t>
            </a:r>
            <a:endParaRPr lang="ru-RU" sz="4400" b="1" i="0" dirty="0" smtClean="0">
              <a:solidFill>
                <a:srgbClr val="C00000"/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3876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509051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РОССИЯ – РОДИНА МОЯ!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911"/>
            <a:ext cx="9144000" cy="508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5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5256" y="-1195"/>
            <a:ext cx="3838744" cy="332859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8300" y="560844"/>
            <a:ext cx="64770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День России </a:t>
            </a:r>
            <a:r>
              <a:rPr lang="ru-RU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</a:p>
          <a:p>
            <a:pPr algn="just"/>
            <a:r>
              <a:rPr lang="ru-RU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один из самых «молодых» государственных праздников в нашей стране. Поначалу он назывался «День независимости России». А появился этот праздник потому, что 12 июня 1990 года на Первом съезде народных депутатов РСФСР была принята Декларация о государственном суверенитете России. Это означало, что Россия стала отдельным, самостоятельным государством, основанным на принципах равноправия и партнерства. Тогда, в 1990 году, Указом Президента РФ Б. Н. Ельцина день 12 июня был объявлен государственным праздником России. А в 1994 году Президент издал новый Указ, по которому праздник стал называться «День России».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93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5256" y="-1195"/>
            <a:ext cx="3838744" cy="332859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5300" y="598944"/>
            <a:ext cx="4521200" cy="970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ru-RU" sz="2400" b="1" i="0" dirty="0" smtClean="0">
                <a:solidFill>
                  <a:srgbClr val="C00000"/>
                </a:solidFill>
                <a:effectLst/>
                <a:latin typeface="Helvetica Neue"/>
              </a:rPr>
              <a:t>Исторически сложившееся </a:t>
            </a:r>
          </a:p>
          <a:p>
            <a:pPr algn="just">
              <a:lnSpc>
                <a:spcPct val="125000"/>
              </a:lnSpc>
            </a:pPr>
            <a:r>
              <a:rPr lang="ru-RU" sz="2400" b="1" i="0" dirty="0" smtClean="0">
                <a:solidFill>
                  <a:srgbClr val="C00000"/>
                </a:solidFill>
                <a:effectLst/>
                <a:latin typeface="Helvetica Neue"/>
              </a:rPr>
              <a:t>древнее название России?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84" y="2159000"/>
            <a:ext cx="3192031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4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5256" y="-1195"/>
            <a:ext cx="3838744" cy="332859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5300" y="598944"/>
            <a:ext cx="48099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ru-RU" sz="2400" b="1" i="0" dirty="0" smtClean="0">
                <a:solidFill>
                  <a:srgbClr val="C00000"/>
                </a:solidFill>
                <a:effectLst/>
                <a:latin typeface="Helvetica Neue"/>
              </a:rPr>
              <a:t>Количество государственных символов?</a:t>
            </a:r>
          </a:p>
        </p:txBody>
      </p:sp>
      <p:pic>
        <p:nvPicPr>
          <p:cNvPr id="2050" name="Picture 2" descr="https://gerbmaster.ru/upload/iblock/078/i_gerb_s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65" y="2213551"/>
            <a:ext cx="2755900" cy="275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ds336.omsk.obr55.ru/files/2020/06/flag-rossii-768x76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065" y="2232618"/>
            <a:ext cx="2477652" cy="2477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main-cdn.sbermegamarket.ru/hlr-system/1661772910/100025287964b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556" y="869662"/>
            <a:ext cx="3011061" cy="4223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71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5300" y="598944"/>
            <a:ext cx="4809956" cy="508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ru-RU" sz="2400" b="1" i="0" dirty="0" smtClean="0">
                <a:solidFill>
                  <a:srgbClr val="C00000"/>
                </a:solidFill>
                <a:effectLst/>
                <a:latin typeface="Helvetica Neue"/>
              </a:rPr>
              <a:t>ГЕРБ Российской Федерации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5256" y="-1195"/>
            <a:ext cx="3838744" cy="332859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9760" y="1270420"/>
            <a:ext cx="47160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олотой двуглавый орел на красном поле. Над головами орла изображены три короны, символизирующие суверенитет - как всей Российской Федерации, так и ее частей.</a:t>
            </a:r>
          </a:p>
          <a:p>
            <a:pPr algn="just"/>
            <a:r>
              <a:rPr lang="ru-RU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Скипетр и держава олицетворяют государственную власть и единое государство. Изображение всадника, поражающего копьем дракона, - это один из древних символов борьбы добра со злом, света с тьмой, защиты Отечества.</a:t>
            </a:r>
          </a:p>
        </p:txBody>
      </p:sp>
      <p:pic>
        <p:nvPicPr>
          <p:cNvPr id="2050" name="Picture 2" descr="https://gerbmaster.ru/upload/iblock/078/i_gerb_s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244" y="1502688"/>
            <a:ext cx="3549296" cy="3549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79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5300" y="598944"/>
            <a:ext cx="48099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ru-RU" sz="2400" b="1" i="0" dirty="0" smtClean="0">
                <a:solidFill>
                  <a:srgbClr val="C00000"/>
                </a:solidFill>
                <a:effectLst/>
                <a:latin typeface="Helvetica Neue"/>
              </a:rPr>
              <a:t>ФЛАГ Российской Федерации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5256" y="-1195"/>
            <a:ext cx="3838744" cy="332859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5300" y="1713138"/>
            <a:ext cx="471602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Каждый цвет российского флага имеет свое значение:</a:t>
            </a:r>
          </a:p>
          <a:p>
            <a:pPr algn="just"/>
            <a:endParaRPr lang="ru-RU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белый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мир, чистота, совершенство;</a:t>
            </a:r>
          </a:p>
          <a:p>
            <a:pPr algn="just"/>
            <a:endParaRPr lang="ru-RU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синий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вера и верность;</a:t>
            </a:r>
          </a:p>
          <a:p>
            <a:pPr algn="just"/>
            <a:endParaRPr lang="ru-RU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красный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энергия, сила, кровь, пролитая за Отечество.</a:t>
            </a:r>
          </a:p>
          <a:p>
            <a:pPr algn="just"/>
            <a:endParaRPr lang="ru-RU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http://ds336.omsk.obr55.ru/files/2020/06/flag-rossii-768x76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544" y="1706581"/>
            <a:ext cx="3176656" cy="3176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8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5300" y="306844"/>
            <a:ext cx="48099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ru-RU" sz="2400" b="1" i="0" dirty="0" smtClean="0">
                <a:solidFill>
                  <a:srgbClr val="C00000"/>
                </a:solidFill>
                <a:effectLst/>
                <a:latin typeface="Helvetica Neue"/>
              </a:rPr>
              <a:t>ГИМН Российской Федерации</a:t>
            </a:r>
          </a:p>
        </p:txBody>
      </p:sp>
      <p:pic>
        <p:nvPicPr>
          <p:cNvPr id="3076" name="Picture 4" descr="https://placepic.ru/wp-content/uploads/2021/09/18-3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1" t="11356"/>
          <a:stretch/>
        </p:blipFill>
        <p:spPr bwMode="auto">
          <a:xfrm>
            <a:off x="924498" y="860842"/>
            <a:ext cx="4826000" cy="446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avatars.mds.yandex.net/get-altay/2056672/2a0000016bc203480e345e4c5d5aef5c3c71/XXX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0" y="2388244"/>
            <a:ext cx="3859316" cy="276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5256" y="-1195"/>
            <a:ext cx="3838744" cy="3328595"/>
          </a:xfrm>
          <a:prstGeom prst="rect">
            <a:avLst/>
          </a:prstGeom>
        </p:spPr>
      </p:pic>
      <p:pic>
        <p:nvPicPr>
          <p:cNvPr id="5" name="003 Гимн России без сло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9058" y="14732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9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5300" y="306844"/>
            <a:ext cx="444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ru-RU" sz="2400" b="1" i="0" dirty="0" smtClean="0">
                <a:solidFill>
                  <a:srgbClr val="C00000"/>
                </a:solidFill>
                <a:effectLst/>
                <a:latin typeface="Helvetica Neue"/>
              </a:rPr>
              <a:t>Достопримечательности РОССИИ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5256" y="-1195"/>
            <a:ext cx="3838744" cy="3328595"/>
          </a:xfrm>
          <a:prstGeom prst="rect">
            <a:avLst/>
          </a:prstGeom>
        </p:spPr>
      </p:pic>
      <p:pic>
        <p:nvPicPr>
          <p:cNvPr id="1026" name="Picture 2" descr="https://top-fon.com/uploads/posts/2021-07/1626849240_8-p-foni-s-moskvoi-i-krasnoi-ploshchadyu-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1322507"/>
            <a:ext cx="6146800" cy="3961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85900" y="1549400"/>
            <a:ext cx="38193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Красная площадь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Москва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88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949</TotalTime>
  <Words>654</Words>
  <Application>Microsoft Office PowerPoint</Application>
  <PresentationFormat>Экран (4:3)</PresentationFormat>
  <Paragraphs>104</Paragraphs>
  <Slides>27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Helvetica Neue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Лена</dc:creator>
  <cp:lastModifiedBy>Лена</cp:lastModifiedBy>
  <cp:revision>55</cp:revision>
  <dcterms:created xsi:type="dcterms:W3CDTF">2022-06-03T07:24:51Z</dcterms:created>
  <dcterms:modified xsi:type="dcterms:W3CDTF">2022-08-08T18:17:03Z</dcterms:modified>
</cp:coreProperties>
</file>