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3" r:id="rId5"/>
    <p:sldId id="268" r:id="rId6"/>
    <p:sldId id="270" r:id="rId7"/>
    <p:sldId id="271" r:id="rId8"/>
    <p:sldId id="272" r:id="rId9"/>
    <p:sldId id="259" r:id="rId10"/>
    <p:sldId id="264" r:id="rId11"/>
    <p:sldId id="266" r:id="rId12"/>
    <p:sldId id="267" r:id="rId13"/>
    <p:sldId id="274" r:id="rId14"/>
    <p:sldId id="275" r:id="rId15"/>
    <p:sldId id="286" r:id="rId16"/>
    <p:sldId id="276" r:id="rId17"/>
    <p:sldId id="277" r:id="rId18"/>
    <p:sldId id="279" r:id="rId19"/>
    <p:sldId id="282" r:id="rId20"/>
    <p:sldId id="283" r:id="rId21"/>
    <p:sldId id="280" r:id="rId22"/>
    <p:sldId id="284" r:id="rId23"/>
    <p:sldId id="285" r:id="rId24"/>
    <p:sldId id="281" r:id="rId25"/>
    <p:sldId id="28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7E38195-DFB2-4CBA-A9E2-763F742E407A}">
          <p14:sldIdLst>
            <p14:sldId id="256"/>
            <p14:sldId id="261"/>
            <p14:sldId id="258"/>
            <p14:sldId id="263"/>
          </p14:sldIdLst>
        </p14:section>
        <p14:section name="Раздел без заголовка" id="{74E33270-5EB6-4838-ABF2-E236FF2B0873}">
          <p14:sldIdLst>
            <p14:sldId id="268"/>
            <p14:sldId id="270"/>
            <p14:sldId id="271"/>
            <p14:sldId id="272"/>
            <p14:sldId id="259"/>
            <p14:sldId id="264"/>
            <p14:sldId id="266"/>
            <p14:sldId id="267"/>
            <p14:sldId id="274"/>
            <p14:sldId id="275"/>
            <p14:sldId id="286"/>
            <p14:sldId id="276"/>
            <p14:sldId id="277"/>
            <p14:sldId id="279"/>
            <p14:sldId id="282"/>
            <p14:sldId id="283"/>
            <p14:sldId id="280"/>
            <p14:sldId id="284"/>
            <p14:sldId id="285"/>
            <p14:sldId id="281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2005B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3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52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9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5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4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9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57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54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F0048-4B0B-4F15-B6F5-17AA80444447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3F461-8187-4403-A0BF-AE8FC55C97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hyperlink" Target="mailto:cdo-bal15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igsawplanet.com/?rc=play&amp;pid=221004d97ec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11" y="1219200"/>
            <a:ext cx="4006577" cy="5422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100" y="279400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КОМИТЕТ ОБРАЗОВАНИЯ АДМИНИСТРАЦИИ</a:t>
            </a:r>
          </a:p>
          <a:p>
            <a:pPr algn="ctr"/>
            <a:r>
              <a:rPr lang="ru-RU" dirty="0" smtClean="0"/>
              <a:t>БАЛАКОВСКОГО МУНИЦИПАЛЬНОГО РАЙОНА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5100" y="1103531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МАУДО «Центр дополнительного образования»</a:t>
            </a:r>
          </a:p>
          <a:p>
            <a:pPr algn="ctr"/>
            <a:r>
              <a:rPr lang="ru-RU" dirty="0" smtClean="0"/>
              <a:t>г. Балаково Саратовской области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300" y="2173238"/>
            <a:ext cx="5537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800080"/>
                </a:solidFill>
                <a:latin typeface="Monotype Corsiva" panose="03010101010201010101" pitchFamily="66" charset="0"/>
              </a:rPr>
              <a:t>Квиз</a:t>
            </a:r>
            <a:endParaRPr lang="ru-RU" sz="3600" b="1" dirty="0" smtClean="0">
              <a:solidFill>
                <a:srgbClr val="80008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800" b="1" smtClean="0">
                <a:solidFill>
                  <a:srgbClr val="800080"/>
                </a:solidFill>
                <a:latin typeface="Monotype Corsiva" panose="03010101010201010101" pitchFamily="66" charset="0"/>
              </a:rPr>
              <a:t>«Мое детство </a:t>
            </a:r>
            <a:r>
              <a:rPr lang="ru-RU" sz="48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с </a:t>
            </a:r>
          </a:p>
          <a:p>
            <a:pPr algn="ctr"/>
            <a:r>
              <a:rPr lang="ru-RU" sz="48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любимым писателем»</a:t>
            </a:r>
          </a:p>
          <a:p>
            <a:pPr algn="ctr"/>
            <a:r>
              <a:rPr lang="ru-RU" sz="36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по творчеству</a:t>
            </a:r>
          </a:p>
          <a:p>
            <a:pPr algn="ctr"/>
            <a:r>
              <a:rPr lang="ru-RU" sz="36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Агнии Львовны </a:t>
            </a:r>
            <a:r>
              <a:rPr lang="ru-RU" sz="3600" b="1" dirty="0" err="1" smtClean="0">
                <a:solidFill>
                  <a:srgbClr val="800080"/>
                </a:solidFill>
                <a:latin typeface="Monotype Corsiva" panose="03010101010201010101" pitchFamily="66" charset="0"/>
              </a:rPr>
              <a:t>Барто</a:t>
            </a:r>
            <a:endParaRPr lang="ru-RU" sz="3600" b="1" dirty="0">
              <a:solidFill>
                <a:srgbClr val="80008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7743" y="612368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учащихся 1-х классов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19874" y="5719455"/>
            <a:ext cx="470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А.Л. </a:t>
            </a:r>
            <a:r>
              <a:rPr lang="ru-RU" sz="2400" dirty="0" err="1" smtClean="0"/>
              <a:t>Барто</a:t>
            </a:r>
            <a:endParaRPr lang="ru-RU" sz="2400" dirty="0" smtClean="0"/>
          </a:p>
          <a:p>
            <a:pPr algn="ctr"/>
            <a:r>
              <a:rPr lang="ru-RU" sz="2400" dirty="0" smtClean="0"/>
              <a:t>17 февраля 1901 – 1 апреля 1981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05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0500" y="51651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E2005B"/>
                </a:solidFill>
              </a:rPr>
              <a:t>1</a:t>
            </a:r>
            <a:r>
              <a:rPr lang="ru-RU" sz="4800" dirty="0" smtClean="0">
                <a:solidFill>
                  <a:srgbClr val="E2005B"/>
                </a:solidFill>
              </a:rPr>
              <a:t> вопрос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0500" y="1493931"/>
            <a:ext cx="894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этих значках </a:t>
            </a:r>
            <a:r>
              <a:rPr lang="ru-RU" sz="2800" dirty="0" err="1" smtClean="0"/>
              <a:t>эмодзи</a:t>
            </a:r>
            <a:r>
              <a:rPr lang="ru-RU" sz="2800" dirty="0" smtClean="0"/>
              <a:t> зашифрованы 2 строчки известного вам стихотворения А.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.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16200000">
            <a:off x="-3079752" y="2813049"/>
            <a:ext cx="68707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5400000" flipH="1">
            <a:off x="8375648" y="2825749"/>
            <a:ext cx="6870703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8100" y="5524500"/>
            <a:ext cx="858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2005B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Отгадайте и запишите эти строчки и выпишите в ответе первую букву второй строки.  </a:t>
            </a:r>
            <a:endParaRPr lang="ru-RU" sz="28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33" y="2618641"/>
            <a:ext cx="1422010" cy="13873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11" y="2618641"/>
            <a:ext cx="1165411" cy="13447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44" y="2756848"/>
            <a:ext cx="1615847" cy="990620"/>
          </a:xfrm>
          <a:prstGeom prst="rect">
            <a:avLst/>
          </a:prstGeom>
        </p:spPr>
      </p:pic>
      <p:pic>
        <p:nvPicPr>
          <p:cNvPr id="2052" name="Picture 4" descr="https://icons.iconarchive.com/icons/google/noto-emoji-travel-places/1024/42557-bicycle-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3747468"/>
            <a:ext cx="1536224" cy="15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56" y="4254136"/>
            <a:ext cx="1029556" cy="10295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44" y="3939117"/>
            <a:ext cx="1330234" cy="13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0500" y="51651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E2005B"/>
                </a:solidFill>
              </a:rPr>
              <a:t>2</a:t>
            </a:r>
            <a:r>
              <a:rPr lang="ru-RU" sz="4800" dirty="0" smtClean="0">
                <a:solidFill>
                  <a:srgbClr val="800080"/>
                </a:solidFill>
              </a:rPr>
              <a:t> </a:t>
            </a:r>
            <a:r>
              <a:rPr lang="ru-RU" sz="4800" dirty="0" smtClean="0">
                <a:solidFill>
                  <a:srgbClr val="E2005B"/>
                </a:solidFill>
              </a:rPr>
              <a:t>вопрос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0500" y="1493931"/>
            <a:ext cx="894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этих значках </a:t>
            </a:r>
            <a:r>
              <a:rPr lang="ru-RU" sz="2800" dirty="0" err="1" smtClean="0"/>
              <a:t>эмодзи</a:t>
            </a:r>
            <a:r>
              <a:rPr lang="ru-RU" sz="2800" dirty="0" smtClean="0"/>
              <a:t> также зашифрованы 2 строчки другого известного вам стихотворения А.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.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16200000">
            <a:off x="-3079752" y="2813049"/>
            <a:ext cx="68707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5400000" flipH="1">
            <a:off x="8375648" y="2825749"/>
            <a:ext cx="6870703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299" y="5524500"/>
            <a:ext cx="10166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2005B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Отгадайте и запишите эти строчки и выпишите в ответе первую букву предпоследнего слова второй строки.  </a:t>
            </a:r>
            <a:endParaRPr lang="ru-RU" sz="28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16" y="4036764"/>
            <a:ext cx="1994430" cy="1291947"/>
          </a:xfrm>
          <a:prstGeom prst="rect">
            <a:avLst/>
          </a:prstGeom>
        </p:spPr>
      </p:pic>
      <p:pic>
        <p:nvPicPr>
          <p:cNvPr id="10242" name="Picture 2" descr="https://creazilla-store.fra1.digitaloceanspaces.com/emojis/48881/sun-emoji-clipart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31" y="2442043"/>
            <a:ext cx="1634784" cy="163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reazilla-store.fra1.digitaloceanspaces.com/emojis/53065/triangular-flag-emoji-clipart-m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6"/>
          <a:stretch/>
        </p:blipFill>
        <p:spPr bwMode="auto">
          <a:xfrm>
            <a:off x="4885509" y="2620516"/>
            <a:ext cx="1718982" cy="13240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613462"/>
            <a:ext cx="1994430" cy="1291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4076827"/>
            <a:ext cx="1241469" cy="1285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69" y="4074260"/>
            <a:ext cx="1414774" cy="1497997"/>
          </a:xfrm>
          <a:prstGeom prst="rect">
            <a:avLst/>
          </a:prstGeom>
        </p:spPr>
      </p:pic>
      <p:pic>
        <p:nvPicPr>
          <p:cNvPr id="1026" name="Picture 2" descr="https://ugra.ru/pics-1.bp.blogspot.com/-VLLlpLrEzqk/WsVhZug8AEI/AAAAAAAIMHw/WEdwD2753UkjQCMrdr_7hYUkxBLs8HPQQCLcBGAs/s1600/FOSFOROS%2B%252829%25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81" y="4276034"/>
            <a:ext cx="1235766" cy="123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0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0500" y="210504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E2005B"/>
                </a:solidFill>
              </a:rPr>
              <a:t>3 вопрос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0500" y="1078997"/>
            <a:ext cx="894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Расшифруйте 2 строчки стихотворения А.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.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16200000">
            <a:off x="-3079752" y="2813049"/>
            <a:ext cx="68707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5400000" flipH="1">
            <a:off x="8375648" y="2825749"/>
            <a:ext cx="6870703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593" y="4548812"/>
            <a:ext cx="9445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2005B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Отгадайте и запишите эти строчки и выпишите в ответе первую букву последнего слова первой строки.</a:t>
            </a:r>
          </a:p>
          <a:p>
            <a:pPr marL="285750" indent="-285750">
              <a:buClr>
                <a:srgbClr val="E2005B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Выписав последовательно все три отгаданные во втором раунде буквы, запишите получившееся слово – </a:t>
            </a:r>
          </a:p>
          <a:p>
            <a:pPr>
              <a:buClr>
                <a:srgbClr val="E2005B"/>
              </a:buClr>
            </a:pPr>
            <a:r>
              <a:rPr lang="ru-RU" sz="2800" i="1" dirty="0"/>
              <a:t> </a:t>
            </a:r>
            <a:r>
              <a:rPr lang="ru-RU" sz="2800" i="1" dirty="0" smtClean="0"/>
              <a:t>  </a:t>
            </a:r>
            <a:r>
              <a:rPr lang="ru-RU" sz="2800" i="1" dirty="0" smtClean="0">
                <a:solidFill>
                  <a:srgbClr val="E2005B"/>
                </a:solidFill>
              </a:rPr>
              <a:t>4 подсказка</a:t>
            </a:r>
            <a:endParaRPr lang="ru-RU" sz="2800" i="1" dirty="0">
              <a:solidFill>
                <a:srgbClr val="E2005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07" y="1552165"/>
            <a:ext cx="1414774" cy="1497997"/>
          </a:xfrm>
          <a:prstGeom prst="rect">
            <a:avLst/>
          </a:prstGeom>
        </p:spPr>
      </p:pic>
      <p:pic>
        <p:nvPicPr>
          <p:cNvPr id="11266" name="Picture 2" descr="https://www.pinclipart.com/picdir/big/552-5520626_day-organ-heart-clip-art-human-body-symb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83" y="1834524"/>
            <a:ext cx="1058872" cy="10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81" y="3096407"/>
            <a:ext cx="1242675" cy="1231169"/>
          </a:xfrm>
          <a:prstGeom prst="rect">
            <a:avLst/>
          </a:prstGeom>
        </p:spPr>
      </p:pic>
      <p:pic>
        <p:nvPicPr>
          <p:cNvPr id="11270" name="Picture 6" descr="https://images.emojiterra.com/google/android-oreo/512px/1f3c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55" y="1611491"/>
            <a:ext cx="1379343" cy="13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age.flaticon.com/icons/png/512/113/11352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99" y="3271398"/>
            <a:ext cx="1111775" cy="11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cdn131.picsart.com/2922277020652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8" y="2313922"/>
            <a:ext cx="2911802" cy="291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58628" y="2908300"/>
            <a:ext cx="6858000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2544" y="1536930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800080"/>
                </a:solidFill>
              </a:rPr>
              <a:t>5 раунд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6821" y="4902428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2 вопроса</a:t>
            </a:r>
          </a:p>
          <a:p>
            <a:pPr algn="ctr"/>
            <a:r>
              <a:rPr lang="ru-RU" sz="2400" dirty="0" smtClean="0"/>
              <a:t>За правильный ответ – 2 балла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95" y="1266534"/>
            <a:ext cx="4764692" cy="4103751"/>
          </a:xfrm>
          <a:prstGeom prst="rect">
            <a:avLst/>
          </a:prstGeom>
        </p:spPr>
      </p:pic>
      <p:pic>
        <p:nvPicPr>
          <p:cNvPr id="8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2537" y="660732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58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58628" y="2908300"/>
            <a:ext cx="6858000" cy="1016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16204"/>
              </p:ext>
            </p:extLst>
          </p:nvPr>
        </p:nvGraphicFramePr>
        <p:xfrm>
          <a:off x="2529571" y="1324469"/>
          <a:ext cx="7155540" cy="3131947"/>
        </p:xfrm>
        <a:graphic>
          <a:graphicData uri="http://schemas.openxmlformats.org/drawingml/2006/table">
            <a:tbl>
              <a:tblPr firstRow="1" firstCol="1" bandRow="1"/>
              <a:tblGrid>
                <a:gridCol w="1022220">
                  <a:extLst>
                    <a:ext uri="{9D8B030D-6E8A-4147-A177-3AD203B41FA5}">
                      <a16:colId xmlns:a16="http://schemas.microsoft.com/office/drawing/2014/main" val="254586919"/>
                    </a:ext>
                  </a:extLst>
                </a:gridCol>
                <a:gridCol w="1022220">
                  <a:extLst>
                    <a:ext uri="{9D8B030D-6E8A-4147-A177-3AD203B41FA5}">
                      <a16:colId xmlns:a16="http://schemas.microsoft.com/office/drawing/2014/main" val="619307509"/>
                    </a:ext>
                  </a:extLst>
                </a:gridCol>
                <a:gridCol w="1022220">
                  <a:extLst>
                    <a:ext uri="{9D8B030D-6E8A-4147-A177-3AD203B41FA5}">
                      <a16:colId xmlns:a16="http://schemas.microsoft.com/office/drawing/2014/main" val="3461318563"/>
                    </a:ext>
                  </a:extLst>
                </a:gridCol>
                <a:gridCol w="1022220">
                  <a:extLst>
                    <a:ext uri="{9D8B030D-6E8A-4147-A177-3AD203B41FA5}">
                      <a16:colId xmlns:a16="http://schemas.microsoft.com/office/drawing/2014/main" val="3805327045"/>
                    </a:ext>
                  </a:extLst>
                </a:gridCol>
                <a:gridCol w="1022220">
                  <a:extLst>
                    <a:ext uri="{9D8B030D-6E8A-4147-A177-3AD203B41FA5}">
                      <a16:colId xmlns:a16="http://schemas.microsoft.com/office/drawing/2014/main" val="3933439821"/>
                    </a:ext>
                  </a:extLst>
                </a:gridCol>
                <a:gridCol w="1022220">
                  <a:extLst>
                    <a:ext uri="{9D8B030D-6E8A-4147-A177-3AD203B41FA5}">
                      <a16:colId xmlns:a16="http://schemas.microsoft.com/office/drawing/2014/main" val="637292210"/>
                    </a:ext>
                  </a:extLst>
                </a:gridCol>
                <a:gridCol w="1022220">
                  <a:extLst>
                    <a:ext uri="{9D8B030D-6E8A-4147-A177-3AD203B41FA5}">
                      <a16:colId xmlns:a16="http://schemas.microsoft.com/office/drawing/2014/main" val="3701395858"/>
                    </a:ext>
                  </a:extLst>
                </a:gridCol>
              </a:tblGrid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8986912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497296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077404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270685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949399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832686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33C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66564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89265" y="4991018"/>
            <a:ext cx="94687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ts val="0"/>
              </a:spcBef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Выберите буквы, которые встречаются в строке таблицы только один раз и запишите получившееся слово – </a:t>
            </a:r>
            <a:r>
              <a:rPr lang="ru-RU" sz="2800" i="1" dirty="0" smtClean="0">
                <a:solidFill>
                  <a:srgbClr val="800080"/>
                </a:solidFill>
              </a:rPr>
              <a:t>5 подсказка.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9023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800080"/>
                </a:solidFill>
              </a:rPr>
              <a:t>1</a:t>
            </a:r>
            <a:r>
              <a:rPr lang="ru-RU" sz="4800" dirty="0" smtClean="0">
                <a:solidFill>
                  <a:srgbClr val="800080"/>
                </a:solidFill>
              </a:rPr>
              <a:t> вопрос</a:t>
            </a:r>
          </a:p>
        </p:txBody>
      </p:sp>
    </p:spTree>
    <p:extLst>
      <p:ext uri="{BB962C8B-B14F-4D97-AF65-F5344CB8AC3E}">
        <p14:creationId xmlns:p14="http://schemas.microsoft.com/office/powerpoint/2010/main" val="15589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58628" y="2908300"/>
            <a:ext cx="6858000" cy="101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09023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800080"/>
                </a:solidFill>
              </a:rPr>
              <a:t>2 вопрос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23201" y="1271634"/>
            <a:ext cx="94687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ts val="0"/>
              </a:spcBef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Соберите все подсказки и напишите фразу автографа знаменитого человека для Агнии </a:t>
            </a:r>
            <a:r>
              <a:rPr lang="ru-RU" sz="2800" i="1" dirty="0" err="1" smtClean="0"/>
              <a:t>Барто</a:t>
            </a:r>
            <a:r>
              <a:rPr lang="ru-RU" sz="2800" i="1" dirty="0"/>
              <a:t>.</a:t>
            </a:r>
            <a:endParaRPr lang="ru-RU" sz="2800" i="1" dirty="0" smtClean="0">
              <a:solidFill>
                <a:srgbClr val="800080"/>
              </a:solidFill>
            </a:endParaRP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4765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5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16200000">
            <a:off x="-3079752" y="2813049"/>
            <a:ext cx="68707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5400000" flipH="1">
            <a:off x="8375648" y="2825749"/>
            <a:ext cx="6870703" cy="121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3401" y="1386857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E2005B"/>
                </a:solidFill>
              </a:rPr>
              <a:t>6 раунд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7578" y="4831405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 вопрос</a:t>
            </a:r>
          </a:p>
          <a:p>
            <a:pPr algn="ctr"/>
            <a:r>
              <a:rPr lang="ru-RU" sz="2400" dirty="0" smtClean="0"/>
              <a:t>За правильный ответ – 2 балла</a:t>
            </a:r>
            <a:endParaRPr lang="ru-RU" sz="2400" dirty="0"/>
          </a:p>
        </p:txBody>
      </p:sp>
      <p:pic>
        <p:nvPicPr>
          <p:cNvPr id="8" name="Picture 4" descr="https://cdn.shopify.com/s/files/1/1061/1924/products/Unknown_Man_Emoji_grande.png?v=1571606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21" y="1306286"/>
            <a:ext cx="4528457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3321" y="531260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6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6012" y="224010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E2005B"/>
                </a:solidFill>
              </a:rPr>
              <a:t>1</a:t>
            </a:r>
            <a:r>
              <a:rPr lang="ru-RU" sz="4800" dirty="0" smtClean="0">
                <a:solidFill>
                  <a:srgbClr val="E2005B"/>
                </a:solidFill>
              </a:rPr>
              <a:t> вопрос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5200" y="3559509"/>
            <a:ext cx="10236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Фамилия</a:t>
            </a:r>
            <a:r>
              <a:rPr lang="ru-RU" sz="2800" dirty="0" smtClean="0"/>
              <a:t> знаменитого человека, фразу автографа которого для Агнии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 вы отгадывали в предыдущем раунде, зашифрована азбукой Морзе.  </a:t>
            </a:r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16200000">
            <a:off x="-3079752" y="2813049"/>
            <a:ext cx="68707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5400000" flipH="1">
            <a:off x="8375648" y="2825749"/>
            <a:ext cx="6870703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5200" y="5578086"/>
            <a:ext cx="10027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2005B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Расшифруйте, согласно обозначениям азбуки Морзе фамилию этого человека и запишите ответ.</a:t>
            </a:r>
            <a:endParaRPr lang="ru-RU" sz="2800" i="1" dirty="0"/>
          </a:p>
        </p:txBody>
      </p:sp>
      <p:pic>
        <p:nvPicPr>
          <p:cNvPr id="14" name="Рисунок 13" descr="азбука морзе фото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1362" y="241631"/>
            <a:ext cx="5715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16012" y="4856843"/>
            <a:ext cx="9876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E200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▬ ▬ ●    ● ▬     ▬ ▬ ●    ● ▬    ● ▬ ●    ● ●    ▬ ●           </a:t>
            </a:r>
            <a:endParaRPr lang="ru-RU" sz="3200" dirty="0">
              <a:solidFill>
                <a:srgbClr val="E200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"/>
            <a:ext cx="12192000" cy="6857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9476" y="1184555"/>
            <a:ext cx="32287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7 раунд</a:t>
            </a:r>
          </a:p>
          <a:p>
            <a:pPr algn="ctr"/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8499" y="4758577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5 вопросов</a:t>
            </a:r>
          </a:p>
          <a:p>
            <a:pPr algn="ctr"/>
            <a:r>
              <a:rPr lang="ru-RU" sz="2400" dirty="0" smtClean="0"/>
              <a:t>За правильный ответ – 1 балл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17" y="1291772"/>
            <a:ext cx="4686592" cy="47389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10596" y="3498230"/>
            <a:ext cx="414312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Бонусные вопросы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(если осталось время)</a:t>
            </a:r>
            <a:endParaRPr lang="ru-RU" dirty="0"/>
          </a:p>
        </p:txBody>
      </p:sp>
      <p:pic>
        <p:nvPicPr>
          <p:cNvPr id="9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5365" y="345144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3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"/>
            <a:ext cx="12192000" cy="685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6450" y="855095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</a:rPr>
              <a:t>1</a:t>
            </a:r>
            <a:r>
              <a:rPr lang="ru-RU" sz="4800" dirty="0" smtClean="0">
                <a:solidFill>
                  <a:srgbClr val="002060"/>
                </a:solidFill>
              </a:rPr>
              <a:t> вопрос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6450" y="1945688"/>
            <a:ext cx="63373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Прочитайте стихотворение:</a:t>
            </a:r>
          </a:p>
          <a:p>
            <a:endParaRPr lang="ru-RU" sz="1200" dirty="0" smtClean="0"/>
          </a:p>
          <a:p>
            <a:r>
              <a:rPr lang="ru-RU" sz="2800" dirty="0" smtClean="0"/>
              <a:t>Идет качок, </a:t>
            </a:r>
            <a:r>
              <a:rPr lang="ru-RU" sz="2800" dirty="0" err="1" smtClean="0"/>
              <a:t>бычается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Вздыхает на ходу:</a:t>
            </a:r>
          </a:p>
          <a:p>
            <a:pPr marL="342900" indent="-342900">
              <a:buFontTx/>
              <a:buChar char="-"/>
            </a:pPr>
            <a:r>
              <a:rPr lang="ru-RU" sz="2800" dirty="0" smtClean="0"/>
              <a:t>Ох, лестница кончается</a:t>
            </a:r>
          </a:p>
          <a:p>
            <a:r>
              <a:rPr lang="ru-RU" sz="2800" dirty="0" smtClean="0"/>
              <a:t>Сейчас я упаду!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56450" y="5074557"/>
            <a:ext cx="858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Сколько неправильных слов в этом стихотворении Агнии </a:t>
            </a:r>
            <a:r>
              <a:rPr lang="ru-RU" sz="2800" i="1" dirty="0" err="1" smtClean="0"/>
              <a:t>Барто</a:t>
            </a:r>
            <a:r>
              <a:rPr lang="ru-RU" sz="2800" i="1" dirty="0" smtClean="0"/>
              <a:t>?   Запишите ответ.</a:t>
            </a:r>
            <a:endParaRPr lang="ru-RU" sz="2800" i="1" dirty="0"/>
          </a:p>
        </p:txBody>
      </p:sp>
      <p:pic>
        <p:nvPicPr>
          <p:cNvPr id="14" name="Рисунок 13" descr="https://www.clipartmax.com/png/full/166-1668423_people-characters-softwa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5" y="781088"/>
            <a:ext cx="4100299" cy="3771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82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44114" y="2908300"/>
            <a:ext cx="6858000" cy="10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6750" y="1519584"/>
            <a:ext cx="80327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/>
              <a:t>В музее Агнии Львовны </a:t>
            </a:r>
            <a:r>
              <a:rPr lang="ru-RU" sz="3200" dirty="0" err="1" smtClean="0"/>
              <a:t>Барто</a:t>
            </a:r>
            <a:r>
              <a:rPr lang="ru-RU" sz="3200" dirty="0" smtClean="0"/>
              <a:t> в Москве есть автограф знаменитого человека, в котором написано… </a:t>
            </a:r>
          </a:p>
          <a:p>
            <a:pPr algn="just"/>
            <a:r>
              <a:rPr lang="ru-RU" sz="3200" dirty="0" smtClean="0"/>
              <a:t>А вот что там написано и кто этот знаменитый человек, вам предстоит угадать, пройдя 6 раундов </a:t>
            </a:r>
            <a:r>
              <a:rPr lang="ru-RU" sz="3200" dirty="0" err="1" smtClean="0"/>
              <a:t>квиза</a:t>
            </a:r>
            <a:r>
              <a:rPr lang="ru-RU" sz="3200" dirty="0" smtClean="0"/>
              <a:t>  и собрав все подсказки.</a:t>
            </a:r>
          </a:p>
          <a:p>
            <a:pPr algn="just"/>
            <a:r>
              <a:rPr lang="ru-RU" sz="3200" dirty="0" smtClean="0"/>
              <a:t>Итак, поехали!</a:t>
            </a:r>
            <a:endParaRPr lang="ru-RU" sz="3200" dirty="0"/>
          </a:p>
        </p:txBody>
      </p:sp>
      <p:pic>
        <p:nvPicPr>
          <p:cNvPr id="2052" name="Picture 4" descr="https://everythingbutthebooks.files.wordpress.com/2015/03/cat-tail-flour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473" y="4868298"/>
            <a:ext cx="9337032" cy="1052507"/>
          </a:xfrm>
          <a:prstGeom prst="rect">
            <a:avLst/>
          </a:prstGeom>
          <a:noFill/>
        </p:spPr>
      </p:pic>
      <p:pic>
        <p:nvPicPr>
          <p:cNvPr id="9" name="Picture 4" descr="https://everythingbutthebooks.files.wordpress.com/2015/03/cat-tail-flour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1674881" y="1136523"/>
            <a:ext cx="9337032" cy="1052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7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"/>
            <a:ext cx="12192000" cy="685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6450" y="855095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2 вопрос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6449" y="2060246"/>
            <a:ext cx="63373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Идёт </a:t>
            </a:r>
            <a:r>
              <a:rPr lang="ru-RU" sz="2800" dirty="0"/>
              <a:t>бычок, качается, </a:t>
            </a:r>
            <a:endParaRPr lang="ru-RU" sz="2800" dirty="0" smtClean="0"/>
          </a:p>
          <a:p>
            <a:r>
              <a:rPr lang="ru-RU" sz="2800" dirty="0" smtClean="0"/>
              <a:t>Вздыхает </a:t>
            </a:r>
            <a:r>
              <a:rPr lang="ru-RU" sz="2800" dirty="0"/>
              <a:t>на ходу: </a:t>
            </a:r>
            <a:endParaRPr lang="ru-RU" sz="2800" dirty="0" smtClean="0"/>
          </a:p>
          <a:p>
            <a:r>
              <a:rPr lang="ru-RU" sz="2800" dirty="0" smtClean="0"/>
              <a:t>— </a:t>
            </a:r>
            <a:r>
              <a:rPr lang="ru-RU" sz="2800" dirty="0"/>
              <a:t>Ох, доска кончается, </a:t>
            </a:r>
            <a:endParaRPr lang="ru-RU" sz="2800" dirty="0" smtClean="0"/>
          </a:p>
          <a:p>
            <a:r>
              <a:rPr lang="ru-RU" sz="2800" dirty="0" smtClean="0"/>
              <a:t>Сейчас </a:t>
            </a:r>
            <a:r>
              <a:rPr lang="ru-RU" sz="2800" dirty="0"/>
              <a:t>я упаду!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89749" y="4920472"/>
            <a:ext cx="9417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►"/>
            </a:pPr>
            <a:r>
              <a:rPr lang="ru-RU" sz="2800" i="1" dirty="0"/>
              <a:t>Сколько слов, обозначающих действие, </a:t>
            </a:r>
            <a:endParaRPr lang="ru-RU" sz="2800" i="1" dirty="0" smtClean="0"/>
          </a:p>
          <a:p>
            <a:pPr>
              <a:buClr>
                <a:srgbClr val="002060"/>
              </a:buClr>
            </a:pPr>
            <a:r>
              <a:rPr lang="ru-RU" sz="2800" i="1" dirty="0"/>
              <a:t> </a:t>
            </a:r>
            <a:r>
              <a:rPr lang="ru-RU" sz="2800" i="1" dirty="0" smtClean="0"/>
              <a:t>   в </a:t>
            </a:r>
            <a:r>
              <a:rPr lang="ru-RU" sz="2800" i="1" dirty="0"/>
              <a:t>стихотворении Агнии </a:t>
            </a:r>
            <a:r>
              <a:rPr lang="ru-RU" sz="2800" i="1" dirty="0" err="1"/>
              <a:t>Барто</a:t>
            </a:r>
            <a:r>
              <a:rPr lang="ru-RU" sz="2800" i="1" dirty="0" smtClean="0"/>
              <a:t>? </a:t>
            </a:r>
          </a:p>
          <a:p>
            <a:pPr>
              <a:buClr>
                <a:srgbClr val="002060"/>
              </a:buClr>
            </a:pPr>
            <a:r>
              <a:rPr lang="ru-RU" sz="2800" i="1" dirty="0"/>
              <a:t> </a:t>
            </a:r>
            <a:r>
              <a:rPr lang="ru-RU" sz="2800" i="1" dirty="0" smtClean="0"/>
              <a:t>   Запишите ответ.</a:t>
            </a:r>
            <a:endParaRPr lang="ru-RU" sz="2800" i="1" dirty="0"/>
          </a:p>
        </p:txBody>
      </p:sp>
      <p:pic>
        <p:nvPicPr>
          <p:cNvPr id="1028" name="Picture 4" descr="https://deti-i-mama.ru/wp-content/uploads/2016/04/Bichok-Agniya-Ba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783679"/>
            <a:ext cx="3771899" cy="3662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1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"/>
            <a:ext cx="12192000" cy="685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013" y="869609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3 вопрос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5985" y="1960202"/>
            <a:ext cx="8585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Автор этих строк решил пошутить и переделал известное стихотворение Агнии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:</a:t>
            </a:r>
          </a:p>
          <a:p>
            <a:endParaRPr lang="ru-RU" sz="1200" dirty="0" smtClean="0"/>
          </a:p>
          <a:p>
            <a:r>
              <a:rPr lang="ru-RU" sz="2800" dirty="0" smtClean="0"/>
              <a:t>Уронили гирьку на пол,</a:t>
            </a:r>
          </a:p>
          <a:p>
            <a:r>
              <a:rPr lang="ru-RU" sz="2800" dirty="0" smtClean="0"/>
              <a:t>Отдавили гирькой лапу,</a:t>
            </a:r>
          </a:p>
          <a:p>
            <a:r>
              <a:rPr lang="ru-RU" sz="2800" dirty="0" smtClean="0"/>
              <a:t>Всё равно я спорт не брошу,</a:t>
            </a:r>
          </a:p>
          <a:p>
            <a:r>
              <a:rPr lang="ru-RU" sz="2800" dirty="0" smtClean="0"/>
              <a:t>Потому что он хороший!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45985" y="5089071"/>
            <a:ext cx="858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Сколько в этом стихотворении неверных слов?</a:t>
            </a:r>
          </a:p>
          <a:p>
            <a:pPr>
              <a:buClr>
                <a:srgbClr val="002060"/>
              </a:buClr>
            </a:pPr>
            <a:r>
              <a:rPr lang="ru-RU" sz="2800" i="1" dirty="0"/>
              <a:t> </a:t>
            </a:r>
            <a:r>
              <a:rPr lang="ru-RU" sz="2800" i="1" dirty="0" smtClean="0"/>
              <a:t>    Запишите ответ. 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68" y="366456"/>
            <a:ext cx="2493231" cy="42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7" y="-14514"/>
            <a:ext cx="12192000" cy="685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646" y="103106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4 вопрос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1735" y="927636"/>
            <a:ext cx="49340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Noto Serif"/>
              </a:rPr>
              <a:t>Четыре года Светику,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Он любит арифметику.</a:t>
            </a:r>
          </a:p>
          <a:p>
            <a:r>
              <a:rPr lang="ru-RU" sz="2200" dirty="0">
                <a:latin typeface="Noto Serif"/>
              </a:rPr>
              <a:t>Светик радостную весть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Объявляет всем:</a:t>
            </a:r>
            <a:br>
              <a:rPr lang="ru-RU" sz="2200" dirty="0">
                <a:latin typeface="Noto Serif"/>
              </a:rPr>
            </a:br>
            <a:r>
              <a:rPr lang="ru-RU" sz="2200" dirty="0" smtClean="0">
                <a:latin typeface="Noto Serif"/>
              </a:rPr>
              <a:t>- </a:t>
            </a:r>
            <a:r>
              <a:rPr lang="ru-RU" sz="2200" dirty="0">
                <a:latin typeface="Noto Serif"/>
              </a:rPr>
              <a:t>Если к двум прибавить шесть, </a:t>
            </a:r>
            <a:r>
              <a:rPr lang="ru-RU" sz="2200" dirty="0" smtClean="0">
                <a:latin typeface="Noto Serif"/>
              </a:rPr>
              <a:t>-</a:t>
            </a:r>
            <a:r>
              <a:rPr lang="ru-RU" sz="2200" dirty="0">
                <a:latin typeface="Noto Serif"/>
              </a:rPr>
              <a:t/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Это будет семь! </a:t>
            </a:r>
            <a:r>
              <a:rPr lang="ru-RU" sz="2200" dirty="0" smtClean="0">
                <a:latin typeface="Noto Serif"/>
              </a:rPr>
              <a:t>-</a:t>
            </a:r>
            <a:endParaRPr lang="ru-RU" sz="2200" dirty="0">
              <a:latin typeface="Noto Serif"/>
            </a:endParaRPr>
          </a:p>
          <a:p>
            <a:r>
              <a:rPr lang="ru-RU" sz="2200" dirty="0">
                <a:latin typeface="Noto Serif"/>
              </a:rPr>
              <a:t>Услыхав его слова,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Юра стал считать</a:t>
            </a:r>
            <a:r>
              <a:rPr lang="ru-RU" sz="2200" dirty="0" smtClean="0">
                <a:latin typeface="Noto Serif"/>
              </a:rPr>
              <a:t>:</a:t>
            </a:r>
          </a:p>
          <a:p>
            <a:r>
              <a:rPr lang="ru-RU" sz="2200" dirty="0" smtClean="0">
                <a:latin typeface="Noto Serif"/>
              </a:rPr>
              <a:t>- </a:t>
            </a:r>
            <a:r>
              <a:rPr lang="ru-RU" sz="2200" dirty="0">
                <a:latin typeface="Noto Serif"/>
              </a:rPr>
              <a:t>Нет, к шести прибавить два </a:t>
            </a:r>
            <a:r>
              <a:rPr lang="ru-RU" sz="2200" dirty="0" smtClean="0">
                <a:latin typeface="Noto Serif"/>
              </a:rPr>
              <a:t>-</a:t>
            </a:r>
            <a:r>
              <a:rPr lang="ru-RU" sz="2200" dirty="0">
                <a:latin typeface="Noto Serif"/>
              </a:rPr>
              <a:t/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Это будет пять!</a:t>
            </a:r>
          </a:p>
          <a:p>
            <a:r>
              <a:rPr lang="ru-RU" sz="2200" dirty="0">
                <a:latin typeface="Noto Serif"/>
              </a:rPr>
              <a:t>Спор горячий начался,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Разделились голоса.</a:t>
            </a:r>
          </a:p>
          <a:p>
            <a:r>
              <a:rPr lang="ru-RU" sz="2200" dirty="0">
                <a:solidFill>
                  <a:srgbClr val="3C3C3C"/>
                </a:solidFill>
                <a:latin typeface="Noto Serif"/>
              </a:rPr>
              <a:t/>
            </a:r>
            <a:br>
              <a:rPr lang="ru-RU" sz="2200" dirty="0">
                <a:solidFill>
                  <a:srgbClr val="3C3C3C"/>
                </a:solidFill>
                <a:latin typeface="Noto Serif"/>
              </a:rPr>
            </a:b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1134846" y="5129884"/>
            <a:ext cx="9652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2060"/>
              </a:buClr>
              <a:buFont typeface="Arial" panose="020B0604020202020204" pitchFamily="34" charset="0"/>
              <a:buChar char="►"/>
            </a:pPr>
            <a:r>
              <a:rPr lang="ru-RU" sz="2400" i="1" dirty="0" smtClean="0"/>
              <a:t>Посчитайте, сколько раз используются числа в стихотворении </a:t>
            </a:r>
          </a:p>
          <a:p>
            <a:pPr algn="just">
              <a:buClr>
                <a:srgbClr val="002060"/>
              </a:buClr>
            </a:pPr>
            <a:r>
              <a:rPr lang="ru-RU" sz="2400" i="1" dirty="0"/>
              <a:t> </a:t>
            </a:r>
            <a:r>
              <a:rPr lang="ru-RU" sz="2400" i="1" dirty="0" smtClean="0"/>
              <a:t>   А. </a:t>
            </a:r>
            <a:r>
              <a:rPr lang="ru-RU" sz="2400" i="1" dirty="0" err="1" smtClean="0"/>
              <a:t>Барто</a:t>
            </a:r>
            <a:r>
              <a:rPr lang="ru-RU" sz="2400" i="1" dirty="0" smtClean="0"/>
              <a:t> «Арифметика». К полученному числу допишите цифру 0.</a:t>
            </a:r>
          </a:p>
          <a:p>
            <a:pPr algn="just">
              <a:buClr>
                <a:srgbClr val="002060"/>
              </a:buClr>
            </a:pPr>
            <a:r>
              <a:rPr lang="ru-RU" sz="2400" i="1" dirty="0"/>
              <a:t> </a:t>
            </a:r>
            <a:r>
              <a:rPr lang="ru-RU" sz="2400" i="1" dirty="0" smtClean="0"/>
              <a:t>   Какое отношение к Агнии </a:t>
            </a:r>
            <a:r>
              <a:rPr lang="ru-RU" sz="2400" i="1" dirty="0" err="1" smtClean="0"/>
              <a:t>Барто</a:t>
            </a:r>
            <a:r>
              <a:rPr lang="ru-RU" sz="2400" i="1" dirty="0"/>
              <a:t> </a:t>
            </a:r>
            <a:r>
              <a:rPr lang="ru-RU" sz="2400" i="1" u="sng" dirty="0" smtClean="0"/>
              <a:t>в 2021 году</a:t>
            </a:r>
            <a:r>
              <a:rPr lang="ru-RU" sz="2400" i="1" dirty="0" smtClean="0"/>
              <a:t> имеет </a:t>
            </a:r>
            <a:r>
              <a:rPr lang="ru-RU" sz="2400" i="1" dirty="0"/>
              <a:t>полученное </a:t>
            </a:r>
            <a:r>
              <a:rPr lang="ru-RU" sz="2400" i="1" dirty="0" smtClean="0"/>
              <a:t> </a:t>
            </a:r>
          </a:p>
          <a:p>
            <a:pPr algn="just">
              <a:buClr>
                <a:srgbClr val="002060"/>
              </a:buClr>
            </a:pPr>
            <a:r>
              <a:rPr lang="ru-RU" sz="2400" i="1" dirty="0"/>
              <a:t> </a:t>
            </a:r>
            <a:r>
              <a:rPr lang="ru-RU" sz="2400" i="1" dirty="0" smtClean="0"/>
              <a:t>   вами  число? Запишите ответ.</a:t>
            </a:r>
            <a:endParaRPr lang="ru-RU" sz="2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46089" y="958333"/>
            <a:ext cx="6096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 smtClean="0">
                <a:latin typeface="Noto Serif"/>
              </a:rPr>
              <a:t>Загибает </a:t>
            </a:r>
            <a:r>
              <a:rPr lang="ru-RU" sz="2200" dirty="0">
                <a:latin typeface="Noto Serif"/>
              </a:rPr>
              <a:t>пальчики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Толстенькая Тая:</a:t>
            </a:r>
            <a:br>
              <a:rPr lang="ru-RU" sz="2200" dirty="0">
                <a:latin typeface="Noto Serif"/>
              </a:rPr>
            </a:br>
            <a:r>
              <a:rPr lang="ru-RU" sz="2200" dirty="0" smtClean="0">
                <a:latin typeface="Noto Serif"/>
              </a:rPr>
              <a:t>- </a:t>
            </a:r>
            <a:r>
              <a:rPr lang="ru-RU" sz="2200" dirty="0">
                <a:latin typeface="Noto Serif"/>
              </a:rPr>
              <a:t>Не мешайте, мальчики,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Тише! Я считаю!</a:t>
            </a:r>
          </a:p>
          <a:p>
            <a:r>
              <a:rPr lang="ru-RU" sz="2200" dirty="0">
                <a:latin typeface="Noto Serif"/>
              </a:rPr>
              <a:t>Трудно шесть прибавить к двум,</a:t>
            </a:r>
            <a:br>
              <a:rPr lang="ru-RU" sz="2200" dirty="0">
                <a:latin typeface="Noto Serif"/>
              </a:rPr>
            </a:br>
            <a:r>
              <a:rPr lang="ru-RU" sz="2200" dirty="0">
                <a:latin typeface="Noto Serif"/>
              </a:rPr>
              <a:t>Не смолкает крик и шум</a:t>
            </a:r>
            <a:r>
              <a:rPr lang="ru-RU" sz="2200" dirty="0" smtClean="0">
                <a:latin typeface="Noto Serif"/>
              </a:rPr>
              <a:t>.</a:t>
            </a:r>
          </a:p>
          <a:p>
            <a:r>
              <a:rPr lang="ru-RU" sz="2200" dirty="0">
                <a:latin typeface="Noto Serif"/>
              </a:rPr>
              <a:t>Тут как раз, на счастье,</a:t>
            </a:r>
          </a:p>
          <a:p>
            <a:r>
              <a:rPr lang="ru-RU" sz="2200" dirty="0">
                <a:latin typeface="Noto Serif"/>
              </a:rPr>
              <a:t>Прибежала Настя.</a:t>
            </a:r>
          </a:p>
          <a:p>
            <a:r>
              <a:rPr lang="ru-RU" sz="2200" dirty="0">
                <a:latin typeface="Noto Serif"/>
              </a:rPr>
              <a:t>Настя знает правила:</a:t>
            </a:r>
          </a:p>
          <a:p>
            <a:r>
              <a:rPr lang="ru-RU" sz="2200" dirty="0">
                <a:latin typeface="Noto Serif"/>
              </a:rPr>
              <a:t>Два к шести прибавила,</a:t>
            </a:r>
          </a:p>
          <a:p>
            <a:r>
              <a:rPr lang="ru-RU" sz="2200" dirty="0">
                <a:latin typeface="Noto Serif"/>
              </a:rPr>
              <a:t>И, скажи на милость,</a:t>
            </a:r>
          </a:p>
          <a:p>
            <a:r>
              <a:rPr lang="ru-RU" sz="2200" dirty="0">
                <a:latin typeface="Noto Serif"/>
              </a:rPr>
              <a:t>Восемь получилось!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014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5" y="-14514"/>
            <a:ext cx="12192000" cy="685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169" y="111495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5 вопрос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4846" y="4825084"/>
            <a:ext cx="9652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2060"/>
              </a:buClr>
              <a:buFont typeface="Arial" panose="020B0604020202020204" pitchFamily="34" charset="0"/>
              <a:buChar char="►"/>
            </a:pPr>
            <a:r>
              <a:rPr lang="ru-RU" sz="2400" i="1" dirty="0" smtClean="0"/>
              <a:t>В нашей солнечной системе на одной из планет есть объект, названный в честь Агнии </a:t>
            </a:r>
            <a:r>
              <a:rPr lang="ru-RU" sz="2400" i="1" dirty="0" err="1" smtClean="0"/>
              <a:t>Барто</a:t>
            </a:r>
            <a:r>
              <a:rPr lang="ru-RU" sz="2400" i="1" dirty="0" smtClean="0"/>
              <a:t>. Выпишите буквы алфавита из </a:t>
            </a:r>
            <a:r>
              <a:rPr lang="ru-RU" sz="2400" i="1" u="sng" dirty="0" smtClean="0"/>
              <a:t>верхней строки таблицы</a:t>
            </a:r>
            <a:r>
              <a:rPr lang="ru-RU" sz="2400" i="1" dirty="0" smtClean="0"/>
              <a:t> с шифром, соответствующие буквам из названия объекта в нижней строке. </a:t>
            </a:r>
          </a:p>
          <a:p>
            <a:pPr algn="just">
              <a:buClr>
                <a:srgbClr val="002060"/>
              </a:buClr>
            </a:pPr>
            <a:r>
              <a:rPr lang="ru-RU" sz="2400" i="1" dirty="0" smtClean="0"/>
              <a:t>    Запишите получившийся ответ. </a:t>
            </a:r>
            <a:endParaRPr lang="ru-RU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1221" y="1136716"/>
            <a:ext cx="4880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Шифр «Обратный алфавит»</a:t>
            </a:r>
            <a:endParaRPr lang="ru-RU" sz="2800" dirty="0">
              <a:solidFill>
                <a:srgbClr val="00206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21998"/>
              </p:ext>
            </p:extLst>
          </p:nvPr>
        </p:nvGraphicFramePr>
        <p:xfrm>
          <a:off x="950682" y="1803400"/>
          <a:ext cx="10312416" cy="14097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2263">
                  <a:extLst>
                    <a:ext uri="{9D8B030D-6E8A-4147-A177-3AD203B41FA5}">
                      <a16:colId xmlns:a16="http://schemas.microsoft.com/office/drawing/2014/main" val="1050704491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186540292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401162114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53792382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1814216196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304921406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977633217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373363137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99064721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354409924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653883146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43630457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193137811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809613468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73384707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188591378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349529149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438037226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681636862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95718919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1548541377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464260816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994747916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496235778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790372589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056636013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1370512013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141120754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14238642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3653881615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33663249"/>
                    </a:ext>
                  </a:extLst>
                </a:gridCol>
                <a:gridCol w="322263">
                  <a:extLst>
                    <a:ext uri="{9D8B030D-6E8A-4147-A177-3AD203B41FA5}">
                      <a16:colId xmlns:a16="http://schemas.microsoft.com/office/drawing/2014/main" val="2432807617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а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б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в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г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е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ж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з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й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л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м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н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р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т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у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ф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х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ц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ч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ш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щ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ъ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ы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ь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э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ю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я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/>
                </a:tc>
                <a:extLst>
                  <a:ext uri="{0D108BD9-81ED-4DB2-BD59-A6C34878D82A}">
                    <a16:rowId xmlns:a16="http://schemas.microsoft.com/office/drawing/2014/main" val="3630940366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Я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Ю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Э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Ь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Ы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Ъ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Щ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Ш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Ч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Ц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Х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Ф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У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Т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С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Р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Н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М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Л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Й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И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З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Ж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Е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Д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Г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В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А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7374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11400" y="3474980"/>
            <a:ext cx="7302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ХПЯНЪП ТЯ ЭЪТЪПЪ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4310" y="3410646"/>
            <a:ext cx="519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Название объекта: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965200" y="4312076"/>
            <a:ext cx="1447800" cy="1910924"/>
          </a:xfrm>
          <a:custGeom>
            <a:avLst/>
            <a:gdLst>
              <a:gd name="connsiteX0" fmla="*/ 482600 w 1447800"/>
              <a:gd name="connsiteY0" fmla="*/ 1816100 h 1816100"/>
              <a:gd name="connsiteX1" fmla="*/ 12700 w 1447800"/>
              <a:gd name="connsiteY1" fmla="*/ 1816100 h 1816100"/>
              <a:gd name="connsiteX2" fmla="*/ 0 w 1447800"/>
              <a:gd name="connsiteY2" fmla="*/ 12700 h 1816100"/>
              <a:gd name="connsiteX3" fmla="*/ 1447800 w 1447800"/>
              <a:gd name="connsiteY3" fmla="*/ 0 h 1816100"/>
              <a:gd name="connsiteX4" fmla="*/ 1447800 w 1447800"/>
              <a:gd name="connsiteY4" fmla="*/ 1270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816100">
                <a:moveTo>
                  <a:pt x="482600" y="1816100"/>
                </a:moveTo>
                <a:lnTo>
                  <a:pt x="12700" y="1816100"/>
                </a:lnTo>
                <a:cubicBezTo>
                  <a:pt x="8467" y="1214967"/>
                  <a:pt x="4233" y="613833"/>
                  <a:pt x="0" y="12700"/>
                </a:cubicBezTo>
                <a:lnTo>
                  <a:pt x="1447800" y="0"/>
                </a:lnTo>
                <a:lnTo>
                  <a:pt x="1447800" y="12700"/>
                </a:lnTo>
              </a:path>
            </a:pathLst>
          </a:custGeom>
          <a:ln w="381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2202001" y="4228114"/>
            <a:ext cx="374912" cy="210532"/>
          </a:xfrm>
          <a:prstGeom prst="triangl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56814" y="2908300"/>
            <a:ext cx="6858000" cy="101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78608"/>
            <a:ext cx="4394200" cy="6371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878363"/>
            <a:ext cx="5335814" cy="3774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9813" y="777462"/>
            <a:ext cx="40899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Бланк для заполнения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ответов </a:t>
            </a:r>
            <a:r>
              <a:rPr lang="ru-RU" sz="20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квиза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«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Мое детство с любимым писателем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»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23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56814" y="2908300"/>
            <a:ext cx="6858000" cy="10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2733" y="250097"/>
            <a:ext cx="80327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Благодарим за участие в </a:t>
            </a:r>
            <a:r>
              <a:rPr lang="ru-RU" sz="2000" b="1" dirty="0" err="1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квизе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«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Мое детство с любимым писателем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»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lvl="0" algn="ctr"/>
            <a:endParaRPr lang="ru-RU" sz="1000" b="1" dirty="0">
              <a:solidFill>
                <a:srgbClr val="ED7D31">
                  <a:lumMod val="50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Фото бланка с ответами направьте на адрес</a:t>
            </a:r>
          </a:p>
          <a:p>
            <a:pPr lvl="0"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электронной почты </a:t>
            </a:r>
            <a:r>
              <a:rPr lang="ru-RU" sz="2400" b="1" dirty="0">
                <a:solidFill>
                  <a:srgbClr val="43434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  <a:hlinkClick r:id="rId4"/>
              </a:rPr>
              <a:t>cdo-bal15@mail.ru</a:t>
            </a:r>
            <a:r>
              <a:rPr lang="ru-RU" sz="2400" b="1" dirty="0">
                <a:solidFill>
                  <a:srgbClr val="43434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07" y="452784"/>
            <a:ext cx="1004925" cy="10049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6001" y="1985676"/>
            <a:ext cx="10138227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040" algn="ctr"/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 мы предлагаем вам отдохнуть и ознакомиться с интересными фактами из жизни </a:t>
            </a:r>
          </a:p>
          <a:p>
            <a:pPr marL="193040" algn="ctr"/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Агнии Львовны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российской, советской детской поэтессы и писательницы.</a:t>
            </a:r>
          </a:p>
          <a:p>
            <a:pPr marL="193040" algn="ctr"/>
            <a:endParaRPr lang="ru-RU" sz="8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молодости Агния окончила балетную школу, после чего около года проработала балериной.</a:t>
            </a:r>
            <a:endParaRPr lang="ru-RU" sz="17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годы  Великой Отечественной войны  (1941-1945) Агния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трудилась токарем на фабрике. По ее словам эта работа помогала ей общаться с детьми и черпать от них вдохновение.</a:t>
            </a:r>
            <a:endParaRPr lang="ru-RU" sz="17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Когда во время войны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удостоилась государственной премии, она пожертвовала ее на строительство танка.</a:t>
            </a:r>
            <a:endParaRPr lang="ru-RU" sz="17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Являясь киносценаристом, Агния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 соавторстве с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Риной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Зеленой написала сценарий для известной картины «Подкидыш».</a:t>
            </a:r>
            <a:endParaRPr lang="ru-RU" sz="17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 протяжении примерно 10 лет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вела радиопередачу «Найти человека». Программа помогла отыскать тысячи людей, которые потеряли своих близких в годы Великой Отечественной войны.</a:t>
            </a: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Имя Агнии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присвоено </a:t>
            </a:r>
            <a:r>
              <a:rPr lang="ru-RU" sz="1700" b="1" dirty="0" smtClean="0"/>
              <a:t> малой планете (2279), расположенной между орбитами Марса и Юпитера.</a:t>
            </a:r>
            <a:endParaRPr lang="ru-RU" sz="17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8790" indent="-285750">
              <a:spcBef>
                <a:spcPts val="255"/>
              </a:spcBef>
              <a:spcAft>
                <a:spcPts val="600"/>
              </a:spcAft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Помимо десятков наград и премий, Агния </a:t>
            </a:r>
            <a:r>
              <a:rPr lang="ru-RU" sz="1700" b="1" dirty="0" err="1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700" b="1" dirty="0" smtClean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удостоилась медали «За спасение утопающих».</a:t>
            </a:r>
            <a:endParaRPr lang="ru-RU" sz="17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44114" y="2908300"/>
            <a:ext cx="6858000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3073" y="1350813"/>
            <a:ext cx="468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800080"/>
                </a:solidFill>
              </a:rPr>
              <a:t>1</a:t>
            </a:r>
            <a:r>
              <a:rPr lang="ru-RU" sz="5400" dirty="0" smtClean="0">
                <a:solidFill>
                  <a:srgbClr val="800080"/>
                </a:solidFill>
              </a:rPr>
              <a:t> раунд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4385" y="4878153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 вопрос</a:t>
            </a:r>
          </a:p>
          <a:p>
            <a:pPr algn="ctr"/>
            <a:r>
              <a:rPr lang="ru-RU" sz="2400" dirty="0" smtClean="0"/>
              <a:t>За правильный ответ – 2 балла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4" y="780195"/>
            <a:ext cx="5472659" cy="6103204"/>
          </a:xfrm>
          <a:prstGeom prst="rect">
            <a:avLst/>
          </a:prstGeom>
        </p:spPr>
      </p:pic>
      <p:pic>
        <p:nvPicPr>
          <p:cNvPr id="1026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0137" y="508332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9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2" r="4449" b="77964"/>
          <a:stretch/>
        </p:blipFill>
        <p:spPr>
          <a:xfrm rot="16200000">
            <a:off x="-2908300" y="2908300"/>
            <a:ext cx="6832600" cy="101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2966" b="77964"/>
          <a:stretch/>
        </p:blipFill>
        <p:spPr>
          <a:xfrm rot="5400000" flipH="1">
            <a:off x="8244114" y="2908300"/>
            <a:ext cx="6858000" cy="1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858" y="523251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800080"/>
                </a:solidFill>
              </a:rPr>
              <a:t>1</a:t>
            </a:r>
            <a:r>
              <a:rPr lang="ru-RU" sz="4800" dirty="0" smtClean="0">
                <a:solidFill>
                  <a:srgbClr val="800080"/>
                </a:solidFill>
              </a:rPr>
              <a:t> вопрос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0" y="1965307"/>
            <a:ext cx="1000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Соберите </a:t>
            </a:r>
            <a:r>
              <a:rPr lang="ru-RU" sz="2800" dirty="0" err="1" smtClean="0"/>
              <a:t>пазл</a:t>
            </a:r>
            <a:r>
              <a:rPr lang="ru-RU" sz="2800" dirty="0" smtClean="0"/>
              <a:t>, в котором зашифрована обложка книги А.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Для этого перейдите по ссылке:</a:t>
            </a:r>
          </a:p>
          <a:p>
            <a:r>
              <a:rPr lang="en-US" sz="2800" dirty="0" smtClean="0">
                <a:hlinkClick r:id="rId4"/>
              </a:rPr>
              <a:t>https://www.jigsawplanet.com/?rc=play&amp;pid=221004d97ec3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242803" y="4282234"/>
            <a:ext cx="858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80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Запишите название сборника, которое написано на обложке книги собранного вами </a:t>
            </a:r>
            <a:r>
              <a:rPr lang="ru-RU" sz="2800" i="1" dirty="0" err="1" smtClean="0"/>
              <a:t>пазла</a:t>
            </a:r>
            <a:r>
              <a:rPr lang="ru-RU" sz="2800" i="1" dirty="0"/>
              <a:t> </a:t>
            </a:r>
            <a:r>
              <a:rPr lang="ru-RU" sz="2800" i="1" dirty="0" smtClean="0"/>
              <a:t>– </a:t>
            </a:r>
          </a:p>
          <a:p>
            <a:pPr>
              <a:buClr>
                <a:srgbClr val="E2005B"/>
              </a:buClr>
            </a:pPr>
            <a:r>
              <a:rPr lang="ru-RU" sz="2800" i="1" dirty="0">
                <a:solidFill>
                  <a:srgbClr val="800080"/>
                </a:solidFill>
              </a:rPr>
              <a:t> </a:t>
            </a:r>
            <a:r>
              <a:rPr lang="ru-RU" sz="2800" i="1" dirty="0" smtClean="0">
                <a:solidFill>
                  <a:srgbClr val="800080"/>
                </a:solidFill>
              </a:rPr>
              <a:t>  </a:t>
            </a:r>
            <a:r>
              <a:rPr lang="ru-RU" sz="3200" i="1" dirty="0" smtClean="0">
                <a:solidFill>
                  <a:srgbClr val="800080"/>
                </a:solidFill>
              </a:rPr>
              <a:t>1 подсказка</a:t>
            </a:r>
            <a:endParaRPr lang="ru-RU" sz="3200" i="1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"/>
            <a:ext cx="12192000" cy="6857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2020" y="1386857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2 раунд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6130" y="4823313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 вопрос</a:t>
            </a:r>
          </a:p>
          <a:p>
            <a:pPr algn="ctr"/>
            <a:r>
              <a:rPr lang="ru-RU" sz="2400" dirty="0" smtClean="0"/>
              <a:t>За правильный ответ – 2 балла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67" y="1424834"/>
            <a:ext cx="4264765" cy="4264765"/>
          </a:xfrm>
          <a:prstGeom prst="rect">
            <a:avLst/>
          </a:prstGeom>
        </p:spPr>
      </p:pic>
      <p:pic>
        <p:nvPicPr>
          <p:cNvPr id="8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6105" y="515076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3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" y="-6274"/>
            <a:ext cx="12192000" cy="68575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16200000">
            <a:off x="-3055252" y="2873829"/>
            <a:ext cx="6894285" cy="111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9" t="50879" r="4936" b="24513"/>
          <a:stretch/>
        </p:blipFill>
        <p:spPr>
          <a:xfrm rot="5400000" flipH="1">
            <a:off x="8374757" y="2881089"/>
            <a:ext cx="6894285" cy="111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0500" y="210504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1 вопрос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0499" y="1350609"/>
            <a:ext cx="94687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Посмотрите на картинки. Подумайте, с каким персонажем известного стихотворения Агнии </a:t>
            </a:r>
            <a:r>
              <a:rPr lang="ru-RU" sz="2800" dirty="0" err="1" smtClean="0"/>
              <a:t>Барто</a:t>
            </a:r>
            <a:r>
              <a:rPr lang="ru-RU" sz="2800" dirty="0" smtClean="0"/>
              <a:t> ассоциируются все эти </a:t>
            </a:r>
            <a:r>
              <a:rPr lang="ru-RU" sz="2800" dirty="0"/>
              <a:t>и</a:t>
            </a:r>
            <a:r>
              <a:rPr lang="ru-RU" sz="2800" dirty="0" smtClean="0"/>
              <a:t>зображения?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73234" y="5542336"/>
            <a:ext cx="978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Запишите в ответе этого персонажа – </a:t>
            </a:r>
            <a:r>
              <a:rPr lang="ru-RU" sz="2800" i="1" dirty="0" smtClean="0">
                <a:solidFill>
                  <a:srgbClr val="002060"/>
                </a:solidFill>
              </a:rPr>
              <a:t>2 подсказка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pngimg.com/uploads/honey/honey_PNG863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91" y="3055953"/>
            <a:ext cx="2010896" cy="18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ds05.infourok.ru/uploads/ex/0d71/00010b58-e717fc03/hello_html_m4dd3e17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67" y="3227981"/>
            <a:ext cx="2652700" cy="16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66" y="3199457"/>
            <a:ext cx="2032556" cy="1547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531" y="2919339"/>
            <a:ext cx="1373725" cy="1979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81" y="3269764"/>
            <a:ext cx="1086207" cy="13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6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6363" y="1378765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3 раунд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9554" y="4879957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 задание</a:t>
            </a:r>
          </a:p>
          <a:p>
            <a:pPr algn="ctr"/>
            <a:r>
              <a:rPr lang="ru-RU" sz="2400" dirty="0" smtClean="0"/>
              <a:t>За правильный ответ – 2 балла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77725" r="2374"/>
          <a:stretch/>
        </p:blipFill>
        <p:spPr>
          <a:xfrm rot="16200000">
            <a:off x="-3077037" y="2919546"/>
            <a:ext cx="6908800" cy="1011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77725" r="2374"/>
          <a:stretch/>
        </p:blipFill>
        <p:spPr>
          <a:xfrm rot="5400000" flipH="1">
            <a:off x="8367485" y="2941320"/>
            <a:ext cx="6908800" cy="101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03" y="497113"/>
            <a:ext cx="3655355" cy="5856514"/>
          </a:xfrm>
          <a:prstGeom prst="rect">
            <a:avLst/>
          </a:prstGeom>
        </p:spPr>
      </p:pic>
      <p:pic>
        <p:nvPicPr>
          <p:cNvPr id="8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7409" y="515076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55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77725" r="2374"/>
          <a:stretch/>
        </p:blipFill>
        <p:spPr>
          <a:xfrm rot="16200000">
            <a:off x="-3077037" y="2919546"/>
            <a:ext cx="6908800" cy="1011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77725" r="2374"/>
          <a:stretch/>
        </p:blipFill>
        <p:spPr>
          <a:xfrm rot="5400000" flipH="1">
            <a:off x="8367485" y="2941320"/>
            <a:ext cx="6908800" cy="101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0500" y="141417"/>
            <a:ext cx="3641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1 задание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0500" y="1045829"/>
            <a:ext cx="9468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Заполните строки кроссворда по горизонтали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19691" y="5474316"/>
            <a:ext cx="978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2800" i="1" dirty="0" smtClean="0"/>
              <a:t>Запишите получившееся по вертикали слово в 4-м столбце, выделенном желтым цветом – 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3 подсказка</a:t>
            </a:r>
            <a:endParaRPr lang="ru-RU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4789" y="1945274"/>
            <a:ext cx="42632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 smtClean="0">
                <a:solidFill>
                  <a:srgbClr val="333333"/>
                </a:solidFill>
                <a:effectLst/>
              </a:rPr>
              <a:t>1. Наша Таня громко плачет:</a:t>
            </a:r>
          </a:p>
          <a:p>
            <a:r>
              <a:rPr lang="ru-RU" sz="2400" i="0" dirty="0" smtClean="0">
                <a:solidFill>
                  <a:srgbClr val="333333"/>
                </a:solidFill>
                <a:effectLst/>
              </a:rPr>
              <a:t>    Уронила в речку …</a:t>
            </a:r>
          </a:p>
          <a:p>
            <a:r>
              <a:rPr lang="ru-RU" sz="2400" dirty="0" smtClean="0">
                <a:solidFill>
                  <a:srgbClr val="333333"/>
                </a:solidFill>
              </a:rPr>
              <a:t>2. </a:t>
            </a:r>
            <a:r>
              <a:rPr lang="ru-RU" sz="2400" i="0" dirty="0" smtClean="0">
                <a:solidFill>
                  <a:srgbClr val="333333"/>
                </a:solidFill>
                <a:effectLst/>
              </a:rPr>
              <a:t>Они скачут за капитаном по</a:t>
            </a:r>
          </a:p>
          <a:p>
            <a:r>
              <a:rPr lang="ru-RU" sz="2400" dirty="0">
                <a:solidFill>
                  <a:srgbClr val="333333"/>
                </a:solidFill>
              </a:rPr>
              <a:t> </a:t>
            </a:r>
            <a:r>
              <a:rPr lang="ru-RU" sz="2400" i="0" dirty="0" smtClean="0">
                <a:solidFill>
                  <a:srgbClr val="333333"/>
                </a:solidFill>
                <a:effectLst/>
              </a:rPr>
              <a:t>   пятам.</a:t>
            </a:r>
          </a:p>
          <a:p>
            <a:r>
              <a:rPr lang="ru-RU" sz="2400" i="0" dirty="0" smtClean="0">
                <a:solidFill>
                  <a:srgbClr val="333333"/>
                </a:solidFill>
                <a:effectLst/>
              </a:rPr>
              <a:t>3. После парада стал </a:t>
            </a:r>
          </a:p>
          <a:p>
            <a:r>
              <a:rPr lang="ru-RU" sz="2400" dirty="0">
                <a:solidFill>
                  <a:srgbClr val="333333"/>
                </a:solidFill>
              </a:rPr>
              <a:t> </a:t>
            </a:r>
            <a:r>
              <a:rPr lang="ru-RU" sz="2400" dirty="0" smtClean="0">
                <a:solidFill>
                  <a:srgbClr val="333333"/>
                </a:solidFill>
              </a:rPr>
              <a:t>   </a:t>
            </a:r>
            <a:r>
              <a:rPr lang="ru-RU" sz="2400" i="0" dirty="0" smtClean="0">
                <a:solidFill>
                  <a:srgbClr val="333333"/>
                </a:solidFill>
                <a:effectLst/>
              </a:rPr>
              <a:t>дырявым.</a:t>
            </a:r>
          </a:p>
          <a:p>
            <a:r>
              <a:rPr lang="ru-RU" sz="2400" i="0" dirty="0" smtClean="0">
                <a:solidFill>
                  <a:srgbClr val="333333"/>
                </a:solidFill>
                <a:effectLst/>
              </a:rPr>
              <a:t>4. Кот кататься не привык -</a:t>
            </a:r>
          </a:p>
          <a:p>
            <a:r>
              <a:rPr lang="ru-RU" sz="2400" i="0" dirty="0" smtClean="0">
                <a:solidFill>
                  <a:srgbClr val="333333"/>
                </a:solidFill>
                <a:effectLst/>
              </a:rPr>
              <a:t>    Опрокинул …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03155" y="1999938"/>
            <a:ext cx="4877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</a:rPr>
              <a:t>5</a:t>
            </a:r>
            <a:r>
              <a:rPr lang="ru-RU" sz="2400" dirty="0" smtClean="0">
                <a:solidFill>
                  <a:srgbClr val="333333"/>
                </a:solidFill>
              </a:rPr>
              <a:t>. Я </a:t>
            </a:r>
            <a:r>
              <a:rPr lang="ru-RU" sz="2400" dirty="0">
                <a:solidFill>
                  <a:srgbClr val="333333"/>
                </a:solidFill>
              </a:rPr>
              <a:t>на ней поеду в гости.</a:t>
            </a:r>
          </a:p>
          <a:p>
            <a:r>
              <a:rPr lang="ru-RU" sz="2400" dirty="0">
                <a:solidFill>
                  <a:srgbClr val="333333"/>
                </a:solidFill>
              </a:rPr>
              <a:t>6. Он со скамейки слезть не мог,</a:t>
            </a:r>
          </a:p>
          <a:p>
            <a:r>
              <a:rPr lang="ru-RU" sz="2400" dirty="0" smtClean="0">
                <a:solidFill>
                  <a:srgbClr val="333333"/>
                </a:solidFill>
              </a:rPr>
              <a:t>     Весь </a:t>
            </a:r>
            <a:r>
              <a:rPr lang="ru-RU" sz="2400" dirty="0">
                <a:solidFill>
                  <a:srgbClr val="333333"/>
                </a:solidFill>
              </a:rPr>
              <a:t>до ниточки промок.</a:t>
            </a:r>
          </a:p>
          <a:p>
            <a:r>
              <a:rPr lang="ru-RU" sz="2400" dirty="0">
                <a:solidFill>
                  <a:srgbClr val="333333"/>
                </a:solidFill>
              </a:rPr>
              <a:t>7. Его </a:t>
            </a:r>
            <a:r>
              <a:rPr lang="ru-RU" sz="2400" dirty="0" smtClean="0">
                <a:solidFill>
                  <a:srgbClr val="333333"/>
                </a:solidFill>
              </a:rPr>
              <a:t>построили сами</a:t>
            </a:r>
          </a:p>
          <a:p>
            <a:r>
              <a:rPr lang="ru-RU" sz="2400" dirty="0" smtClean="0">
                <a:solidFill>
                  <a:srgbClr val="333333"/>
                </a:solidFill>
              </a:rPr>
              <a:t>    И понеслись над лесами.</a:t>
            </a:r>
            <a:endParaRPr lang="ru-RU" sz="24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16200000">
            <a:off x="-3079752" y="2813049"/>
            <a:ext cx="6870703" cy="1219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1476" r="4720" b="51678"/>
          <a:stretch/>
        </p:blipFill>
        <p:spPr>
          <a:xfrm rot="5400000" flipH="1">
            <a:off x="8375648" y="2825749"/>
            <a:ext cx="6870703" cy="121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5837" y="1338305"/>
            <a:ext cx="468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E2005B"/>
                </a:solidFill>
              </a:rPr>
              <a:t>4 раунд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302" y="4685748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3 вопроса</a:t>
            </a:r>
          </a:p>
          <a:p>
            <a:pPr algn="ctr"/>
            <a:r>
              <a:rPr lang="ru-RU" sz="2400" dirty="0" smtClean="0"/>
              <a:t>За правильный ответ – 2 балла</a:t>
            </a:r>
            <a:endParaRPr lang="ru-RU" sz="2400" dirty="0"/>
          </a:p>
        </p:txBody>
      </p:sp>
      <p:pic>
        <p:nvPicPr>
          <p:cNvPr id="7170" name="Picture 2" descr="http://clipart-library.com/new_gallery/237-2374262_emoji-emoticon-ok-gesture-smiley-png-image-wi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92" y="1405809"/>
            <a:ext cx="4579255" cy="403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Лена\Desktop\0_91728_6f137a8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1619" y="450337"/>
            <a:ext cx="3609048" cy="2855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0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932</Words>
  <Application>Microsoft Office PowerPoint</Application>
  <PresentationFormat>Широкоэкранный</PresentationFormat>
  <Paragraphs>264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Monotype Corsiva</vt:lpstr>
      <vt:lpstr>Montserrat</vt:lpstr>
      <vt:lpstr>Noto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112</cp:revision>
  <dcterms:created xsi:type="dcterms:W3CDTF">2021-02-11T04:35:08Z</dcterms:created>
  <dcterms:modified xsi:type="dcterms:W3CDTF">2021-07-09T17:34:30Z</dcterms:modified>
</cp:coreProperties>
</file>