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7" r:id="rId2"/>
    <p:sldId id="290" r:id="rId3"/>
    <p:sldId id="256" r:id="rId4"/>
    <p:sldId id="258" r:id="rId5"/>
    <p:sldId id="259" r:id="rId6"/>
    <p:sldId id="270" r:id="rId7"/>
    <p:sldId id="260" r:id="rId8"/>
    <p:sldId id="261" r:id="rId9"/>
    <p:sldId id="285" r:id="rId10"/>
    <p:sldId id="262" r:id="rId11"/>
    <p:sldId id="323" r:id="rId12"/>
    <p:sldId id="296" r:id="rId13"/>
    <p:sldId id="301" r:id="rId14"/>
    <p:sldId id="297" r:id="rId15"/>
    <p:sldId id="308" r:id="rId16"/>
    <p:sldId id="298" r:id="rId17"/>
    <p:sldId id="332" r:id="rId18"/>
    <p:sldId id="333" r:id="rId19"/>
    <p:sldId id="334" r:id="rId20"/>
    <p:sldId id="335" r:id="rId21"/>
    <p:sldId id="264" r:id="rId22"/>
    <p:sldId id="286" r:id="rId23"/>
    <p:sldId id="272" r:id="rId24"/>
    <p:sldId id="299" r:id="rId25"/>
    <p:sldId id="302" r:id="rId26"/>
    <p:sldId id="303" r:id="rId27"/>
    <p:sldId id="294" r:id="rId28"/>
    <p:sldId id="300" r:id="rId29"/>
    <p:sldId id="271" r:id="rId30"/>
    <p:sldId id="331" r:id="rId31"/>
    <p:sldId id="273" r:id="rId32"/>
    <p:sldId id="275" r:id="rId33"/>
    <p:sldId id="277" r:id="rId34"/>
    <p:sldId id="278" r:id="rId35"/>
    <p:sldId id="279" r:id="rId36"/>
    <p:sldId id="280" r:id="rId37"/>
    <p:sldId id="295" r:id="rId38"/>
    <p:sldId id="282" r:id="rId39"/>
    <p:sldId id="291" r:id="rId40"/>
    <p:sldId id="284" r:id="rId41"/>
    <p:sldId id="287" r:id="rId42"/>
    <p:sldId id="309" r:id="rId43"/>
    <p:sldId id="336" r:id="rId44"/>
    <p:sldId id="316" r:id="rId45"/>
    <p:sldId id="313" r:id="rId46"/>
    <p:sldId id="311" r:id="rId47"/>
    <p:sldId id="325" r:id="rId48"/>
    <p:sldId id="330" r:id="rId49"/>
    <p:sldId id="326" r:id="rId50"/>
    <p:sldId id="327" r:id="rId51"/>
    <p:sldId id="328" r:id="rId52"/>
    <p:sldId id="329" r:id="rId53"/>
    <p:sldId id="312" r:id="rId54"/>
    <p:sldId id="314" r:id="rId55"/>
    <p:sldId id="315" r:id="rId56"/>
    <p:sldId id="318" r:id="rId57"/>
    <p:sldId id="310" r:id="rId58"/>
    <p:sldId id="305" r:id="rId59"/>
    <p:sldId id="307" r:id="rId60"/>
    <p:sldId id="304" r:id="rId61"/>
    <p:sldId id="306" r:id="rId62"/>
    <p:sldId id="319" r:id="rId63"/>
    <p:sldId id="317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D1004-251F-4865-9DBE-5B750FA6D30D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3B782-A308-4EC2-B069-8A7D5407748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11097-3EBC-4F66-A996-935A45BA162A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950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20.jpeg"/><Relationship Id="rId7" Type="http://schemas.openxmlformats.org/officeDocument/2006/relationships/image" Target="../media/image1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14.jpeg"/><Relationship Id="rId10" Type="http://schemas.openxmlformats.org/officeDocument/2006/relationships/image" Target="../media/image126.jpeg"/><Relationship Id="rId4" Type="http://schemas.openxmlformats.org/officeDocument/2006/relationships/image" Target="../media/image121.jpeg"/><Relationship Id="rId9" Type="http://schemas.openxmlformats.org/officeDocument/2006/relationships/image" Target="../media/image125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1029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219256" cy="5289451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Bookman Old Style" pitchFamily="18" charset="0"/>
              </a:rPr>
              <a:t>Мастер-класс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Bookman Old Style" pitchFamily="18" charset="0"/>
              </a:rPr>
              <a:t>«Формирование 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Bookman Old Style" pitchFamily="18" charset="0"/>
              </a:rPr>
              <a:t>правильного произношения звуков речи»</a:t>
            </a:r>
          </a:p>
          <a:p>
            <a:pPr algn="r">
              <a:buNone/>
            </a:pPr>
            <a:endParaRPr lang="ru-RU" sz="2000" b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r">
              <a:buNone/>
            </a:pPr>
            <a:endParaRPr lang="ru-RU" sz="2000" b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r">
              <a:buNone/>
            </a:pPr>
            <a:endParaRPr lang="ru-RU" sz="2000" b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r">
              <a:buNone/>
            </a:pPr>
            <a:endParaRPr lang="ru-RU" sz="2000" b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r">
              <a:buNone/>
            </a:pPr>
            <a:endParaRPr lang="ru-RU" sz="2000" b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Bookman Old Style" pitchFamily="18" charset="0"/>
              </a:rPr>
              <a:t>Подготовила: Худошина Н.В.,</a:t>
            </a:r>
          </a:p>
          <a:p>
            <a:pPr algn="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Bookman Old Style" pitchFamily="18" charset="0"/>
              </a:rPr>
              <a:t>педагог дополнительного </a:t>
            </a:r>
          </a:p>
          <a:p>
            <a:pPr algn="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Bookman Old Style" pitchFamily="18" charset="0"/>
              </a:rPr>
              <a:t>образования МАУДО ЦДО</a:t>
            </a:r>
            <a:endParaRPr lang="ru-RU" sz="20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C:\Users\Юзер\Downloads\MSm35qmR6Zs.jpg"/>
          <p:cNvPicPr>
            <a:picLocks noChangeAspect="1" noChangeArrowheads="1"/>
          </p:cNvPicPr>
          <p:nvPr/>
        </p:nvPicPr>
        <p:blipFill>
          <a:blip r:embed="rId3" cstate="print"/>
          <a:srcRect t="20206" b="16301"/>
          <a:stretch>
            <a:fillRect/>
          </a:stretch>
        </p:blipFill>
        <p:spPr bwMode="auto">
          <a:xfrm>
            <a:off x="323527" y="3140968"/>
            <a:ext cx="4256473" cy="273630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pic>
        <p:nvPicPr>
          <p:cNvPr id="4" name="Image 105"/>
          <p:cNvPicPr/>
          <p:nvPr/>
        </p:nvPicPr>
        <p:blipFill>
          <a:blip r:embed="rId3" cstate="print"/>
          <a:srcRect l="26792" r="26614" b="19077"/>
          <a:stretch>
            <a:fillRect/>
          </a:stretch>
        </p:blipFill>
        <p:spPr>
          <a:xfrm>
            <a:off x="251520" y="260648"/>
            <a:ext cx="2952328" cy="2736304"/>
          </a:xfrm>
          <a:prstGeom prst="rect">
            <a:avLst/>
          </a:prstGeom>
        </p:spPr>
      </p:pic>
      <p:pic>
        <p:nvPicPr>
          <p:cNvPr id="7" name="Image 10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528" y="4193704"/>
            <a:ext cx="3096344" cy="2664296"/>
          </a:xfrm>
          <a:prstGeom prst="rect">
            <a:avLst/>
          </a:prstGeom>
        </p:spPr>
      </p:pic>
      <p:pic>
        <p:nvPicPr>
          <p:cNvPr id="6146" name="Picture 2" descr="C:\Users\Юзер\Downloads\IMG_20250207_171848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 l="10294" t="9804" r="11765" b="7843"/>
          <a:stretch>
            <a:fillRect/>
          </a:stretch>
        </p:blipFill>
        <p:spPr bwMode="auto">
          <a:xfrm>
            <a:off x="4572000" y="3429000"/>
            <a:ext cx="3528392" cy="2796084"/>
          </a:xfrm>
          <a:prstGeom prst="rect">
            <a:avLst/>
          </a:prstGeom>
          <a:noFill/>
        </p:spPr>
      </p:pic>
      <p:pic>
        <p:nvPicPr>
          <p:cNvPr id="6147" name="Picture 3" descr="C:\Users\Юзер\Downloads\IMG_20250207_171800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 l="11967" r="2271" b="14902"/>
          <a:stretch>
            <a:fillRect/>
          </a:stretch>
        </p:blipFill>
        <p:spPr bwMode="auto">
          <a:xfrm>
            <a:off x="4617004" y="260648"/>
            <a:ext cx="3483388" cy="25922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508104" y="2852936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«Грибок»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0112" y="623731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«Маляр»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996952"/>
            <a:ext cx="3960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 берёзой, у дорожки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Гриб растёт на толстой ножке.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Мимо мы пройти не сможем,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Гриб в лукошко мы положим.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речевого дыхания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Правильное речевое дыхание обеспечивает правильное  звукообразование, создает условия для поддержания громкости речи, четкого соблюдения пауз, сохранения плавности речи и интонационной выразительности.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/>
              <a:t>    </a:t>
            </a:r>
            <a:endParaRPr lang="ru-RU" dirty="0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0"/>
            <a:ext cx="871296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Упражнения для речевого дыхания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Выполнение дыхательных упражнений в игровой форме вызывает у ребенка положительный эмоциональный настрой, снимает напряжение и способствует формированию практических умений.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«Живые предметы»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Возьмите предмет цилиндрической формы (втулка, катушка ниток,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фламастер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т.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). Положите выбранный вами предмет на ровную поверхность. Предложите ребенку плавно подуть на предмет. «Оживший» предмет покатится по направлению воздушной струи.</a:t>
            </a:r>
          </a:p>
          <a:p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Юзер\Downloads\Новая папка\IMG_20250217_16254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429000"/>
            <a:ext cx="4139952" cy="3104964"/>
          </a:xfrm>
          <a:prstGeom prst="rect">
            <a:avLst/>
          </a:prstGeom>
          <a:noFill/>
        </p:spPr>
      </p:pic>
      <p:pic>
        <p:nvPicPr>
          <p:cNvPr id="1026" name="Picture 2" descr="C:\Users\Юзер\Downloads\Новая папка\IMG_20250217_1626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429000"/>
            <a:ext cx="4104456" cy="307834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«Шторм в стакане»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Ребенку дают стакан с водой и трубочку. Трубочка кладется посередине языка. Ребенок глубоко вдыхает носом и через трубочку медленно выпускает воздух в воду, чтобы образовывались пузырьки. (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Нужно следить, чтобы щеки не надувались. а губы были неподвижны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Юзер\Downloads\IMG_20250225_161351.jpg"/>
          <p:cNvPicPr>
            <a:picLocks noChangeAspect="1" noChangeArrowheads="1"/>
          </p:cNvPicPr>
          <p:nvPr/>
        </p:nvPicPr>
        <p:blipFill>
          <a:blip r:embed="rId3" cstate="print"/>
          <a:srcRect l="6780" b="4754"/>
          <a:stretch>
            <a:fillRect/>
          </a:stretch>
        </p:blipFill>
        <p:spPr bwMode="auto">
          <a:xfrm>
            <a:off x="395536" y="2132856"/>
            <a:ext cx="4792430" cy="3672408"/>
          </a:xfrm>
          <a:prstGeom prst="rect">
            <a:avLst/>
          </a:prstGeom>
          <a:noFill/>
        </p:spPr>
      </p:pic>
      <p:pic>
        <p:nvPicPr>
          <p:cNvPr id="2051" name="Picture 3" descr="C:\Users\Юзер\Downloads\IMG_20250225_161331.jpg"/>
          <p:cNvPicPr>
            <a:picLocks noChangeAspect="1" noChangeArrowheads="1"/>
          </p:cNvPicPr>
          <p:nvPr/>
        </p:nvPicPr>
        <p:blipFill>
          <a:blip r:embed="rId4" cstate="print"/>
          <a:srcRect r="3070"/>
          <a:stretch>
            <a:fillRect/>
          </a:stretch>
        </p:blipFill>
        <p:spPr bwMode="auto">
          <a:xfrm>
            <a:off x="4211960" y="3068960"/>
            <a:ext cx="4608512" cy="356584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/>
              <a:t>    </a:t>
            </a:r>
            <a:endParaRPr lang="ru-RU" dirty="0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0"/>
            <a:ext cx="871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«Карусель-вертушка»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Предлагаем ребенку подуть на вертушку через трубочку, чтобы она закрутилась. (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трубочка кладется посередине языка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pPr algn="ctr"/>
            <a:endParaRPr lang="ru-RU" sz="2400" dirty="0" smtClean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Юзер\Downloads\IMG_20250220_161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4872542" cy="3654406"/>
          </a:xfrm>
          <a:prstGeom prst="rect">
            <a:avLst/>
          </a:prstGeom>
          <a:noFill/>
        </p:spPr>
      </p:pic>
      <p:pic>
        <p:nvPicPr>
          <p:cNvPr id="5123" name="Picture 3" descr="C:\Users\Юзер\Downloads\IMG_20250220_161424.jpg"/>
          <p:cNvPicPr>
            <a:picLocks noChangeAspect="1" noChangeArrowheads="1"/>
          </p:cNvPicPr>
          <p:nvPr/>
        </p:nvPicPr>
        <p:blipFill>
          <a:blip r:embed="rId4" cstate="print"/>
          <a:srcRect l="19420" t="7283" b="6783"/>
          <a:stretch>
            <a:fillRect/>
          </a:stretch>
        </p:blipFill>
        <p:spPr bwMode="auto">
          <a:xfrm>
            <a:off x="5436096" y="1484784"/>
            <a:ext cx="3491880" cy="49652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5B08FF3-6CFB-41F6-84DC-A88C71725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397" y="5955925"/>
            <a:ext cx="941384" cy="1255178"/>
          </a:xfrm>
          <a:prstGeom prst="rect">
            <a:avLst/>
          </a:prstGeom>
        </p:spPr>
      </p:pic>
      <p:grpSp>
        <p:nvGrpSpPr>
          <p:cNvPr id="2" name="Группа 3">
            <a:extLst>
              <a:ext uri="{FF2B5EF4-FFF2-40B4-BE49-F238E27FC236}">
                <a16:creationId xmlns="" xmlns:a16="http://schemas.microsoft.com/office/drawing/2014/main" id="{63A9CE15-D524-4E30-9EC6-C9F92B4432A3}"/>
              </a:ext>
            </a:extLst>
          </p:cNvPr>
          <p:cNvGrpSpPr/>
          <p:nvPr/>
        </p:nvGrpSpPr>
        <p:grpSpPr>
          <a:xfrm>
            <a:off x="323528" y="274487"/>
            <a:ext cx="8820472" cy="866264"/>
            <a:chOff x="-518820" y="42016"/>
            <a:chExt cx="8740968" cy="866264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6B801EAD-B872-42AD-BD55-9139E668F0BF}"/>
                </a:ext>
              </a:extLst>
            </p:cNvPr>
            <p:cNvSpPr/>
            <p:nvPr/>
          </p:nvSpPr>
          <p:spPr>
            <a:xfrm>
              <a:off x="-518820" y="42016"/>
              <a:ext cx="8122932" cy="532201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/>
              <a:endParaRPr lang="ru-RU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D5D6FF8D-B47D-4571-8FB1-84D85608A9BC}"/>
                </a:ext>
              </a:extLst>
            </p:cNvPr>
            <p:cNvSpPr txBox="1"/>
            <p:nvPr/>
          </p:nvSpPr>
          <p:spPr>
            <a:xfrm>
              <a:off x="-307179" y="77283"/>
              <a:ext cx="85293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solidFill>
                    <a:srgbClr val="698CB2"/>
                  </a:solidFill>
                  <a:latin typeface="Comic Sans MS" panose="030F0702030302020204" pitchFamily="66" charset="0"/>
                </a:rPr>
                <a:t>«Подуй на пёрышко и посмотри, как оно полетит!»</a:t>
              </a:r>
            </a:p>
          </p:txBody>
        </p:sp>
      </p:grpSp>
      <p:pic>
        <p:nvPicPr>
          <p:cNvPr id="1026" name="Picture 2" descr="Lenagold - Клипарт - Перья 5">
            <a:extLst>
              <a:ext uri="{FF2B5EF4-FFF2-40B4-BE49-F238E27FC236}">
                <a16:creationId xmlns="" xmlns:a16="http://schemas.microsoft.com/office/drawing/2014/main" id="{9E373CAD-429D-44BA-A001-7276FCE0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57" y="3925766"/>
            <a:ext cx="2001129" cy="26577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8A42A4E-58FA-4AA3-A141-6E46EB50AC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8000" b="91111" l="2667" r="95778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064" y="5918865"/>
            <a:ext cx="736440" cy="9819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7666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03 0.04306 L -0.05976 -0.49652 L 0.1306 -0.57639 L 0.19987 -0.39189 L 0.20104 -0.3918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-30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104 -0.39189 L 0.15716 -0.16435 L 0.14336 0.07593 L 0.29102 0.16806 L 0.50677 0.14561 L 0.41446 -0.21134 L 0.30026 -0.29976 L 0.18828 -0.14791 L 0.23334 0.03264 C 0.23776 0.04861 0.23529 0.04676 0.24141 0.05324 C 0.24206 0.05394 0.24284 0.05463 0.24362 0.05533 L 0.35209 0.10463 L 0.39714 -0.04328 L 0.33256 -0.14166 L 0.27826 -0.06365 " pathEditMode="relative" rAng="0" ptsTypes="AAAAAAAAAAAAAAA">
                                      <p:cBhvr>
                                        <p:cTn id="12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279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529 -0.05324 L 0.33711 -0.33865 L 0.35912 -0.52314 L 0.4306 -0.15393 L 0.4918 -0.50694 L 0.5056 -0.13125 L 0.55873 -0.19699 " pathEditMode="relative" rAng="0" ptsTypes="AAAAAAA">
                                      <p:cBhvr>
                                        <p:cTn id="18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2349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638 -0.1868 L 0.6556 -0.18865 L 0.71094 -0.12731 L 0.75821 0.01644 L 0.76524 0.17223 L 0.64284 0.19676 L 0.56328 0.20926 L 0.4836 0.15579 L 0.47331 0.10857 L 0.51706 -0.0287 L 0.53555 -0.05555 L 0.65091 -0.10879 L 0.69714 -0.02662 L 0.69714 -0.00625 L 0.66706 0.12292 L 0.5655 0.13936 L 0.55052 0.11899 L 0.55052 0.01019 L 0.5875 -0.01851 L 0.61289 0.01644 L 0.61055 0.04699 " pathEditMode="relative" rAng="0" ptsTypes="AAAAAAAAAAAAAAAAAAAAA">
                                      <p:cBhvr>
                                        <p:cTn id="2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1969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3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716 0.03681 L 0.60951 -0.21967 L 0.57604 -0.49444 L 0.48711 -0.65833 L 0.36602 -0.55393 L 0.36602 -0.52523 L 0.36485 -0.36111 L 0.39831 -0.15185 L 0.33828 0.05533 L 0.23672 -0.10069 C 0.23711 -0.22986 0.2375 -0.35902 0.23789 -0.48819 L 0.16289 -0.53333 L 0.09375 -0.26875 L 0.09948 -0.25439 L 0.14909 -0.0206 L 0.10873 0.14561 " pathEditMode="relative" rAng="0" ptsTypes="AAAAAAAAAAAAAAAA">
                                      <p:cBhvr>
                                        <p:cTn id="3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60" y="-293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/>
              <a:t>    </a:t>
            </a:r>
            <a:endParaRPr lang="ru-RU" dirty="0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0"/>
            <a:ext cx="87129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«Накачать шину»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Ребенок делает глубокий вдох носом, наклоняется вперед изображая насос, делает выдох со звуком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с-с-с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«Шина лопнула»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Ребенок делает вдох, изображает круг руками перед собой – «шину» и на выдохе произносит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», медленно скрещивая руки на груди.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«Жук жужжит»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Руки поднять в стороны и немного отвести назад, словно крылья. Выполнять с одновременным вдохом носом. Выдыхая произнести: «Ж 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», опуская руки вниз.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«Летит комар»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Руки поднять в стороны, вдох носом. Выдыхая, произнести: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З-з-з-з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», опуская руки вниз.</a:t>
            </a:r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pPr algn="ctr"/>
            <a:endParaRPr lang="ru-RU" sz="240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 44"/>
          <p:cNvPicPr/>
          <p:nvPr/>
        </p:nvPicPr>
        <p:blipFill>
          <a:blip r:embed="rId2" cstate="print"/>
          <a:srcRect b="143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60648"/>
            <a:ext cx="3059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Игра для развития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высоты голоса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pic>
        <p:nvPicPr>
          <p:cNvPr id="4" name="Image 89"/>
          <p:cNvPicPr/>
          <p:nvPr/>
        </p:nvPicPr>
        <p:blipFill>
          <a:blip r:embed="rId3" cstate="print"/>
          <a:srcRect b="19215"/>
          <a:stretch>
            <a:fillRect/>
          </a:stretch>
        </p:blipFill>
        <p:spPr>
          <a:xfrm>
            <a:off x="1331640" y="908720"/>
            <a:ext cx="6552728" cy="57332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31640" y="332656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Игра для развития высоты и тембра голоса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pic>
        <p:nvPicPr>
          <p:cNvPr id="4" name="Image 90"/>
          <p:cNvPicPr/>
          <p:nvPr/>
        </p:nvPicPr>
        <p:blipFill>
          <a:blip r:embed="rId3" cstate="print"/>
          <a:srcRect t="4125" b="19059"/>
          <a:stretch>
            <a:fillRect/>
          </a:stretch>
        </p:blipFill>
        <p:spPr>
          <a:xfrm>
            <a:off x="1619672" y="1484784"/>
            <a:ext cx="6336704" cy="51470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188640"/>
            <a:ext cx="896448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Игра для развития речевого слуха</a:t>
            </a:r>
          </a:p>
          <a:p>
            <a:pPr algn="ctr"/>
            <a:r>
              <a:rPr lang="ru-RU" dirty="0" smtClean="0"/>
              <a:t>На болоте жили лягушки: лягушка-папа, лягушка-мама и маленький лягушонок. Лягушка-папа квакал вот так: ква-ква. Лягушка-мама квакала вот так: </a:t>
            </a:r>
            <a:r>
              <a:rPr lang="ru-RU" dirty="0" err="1" smtClean="0"/>
              <a:t>ква-ква-ква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А лягушонок пел песенки вот так: ква-ква; </a:t>
            </a:r>
            <a:r>
              <a:rPr lang="ru-RU" dirty="0" err="1" smtClean="0"/>
              <a:t>ква-ква-ква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260648"/>
            <a:ext cx="828092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Основа формирования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правильного произношения звуков речи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артикуляционная гимнастика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Артикуляционная гимнастика – это комплекс специальных упражнений, направленных на укрепление мышц артикуляционного аппарата (языка, губ, нижней челюсти), развитие силы, подвижности и дифференцированности движений органов, участвующих в речевом процессе.   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Игра для развития речевого слуха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Посмотри на рисунки. Девочка поёт: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А-а-а-а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Волк воет: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У-у-у-у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мышка пи­ щит: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И-и-и-и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певец поёт: «О-о-о», медведь ревёт: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Ы-ы-ы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1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19672" y="1268760"/>
            <a:ext cx="6120680" cy="558924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980728"/>
            <a:ext cx="6120680" cy="565866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87624" y="188640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C00000"/>
                </a:solidFill>
                <a:latin typeface="Bookman Old Style" pitchFamily="18" charset="0"/>
              </a:rPr>
              <a:t>Нейрогимнастика</a:t>
            </a:r>
            <a:endParaRPr lang="ru-RU" sz="4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260648"/>
            <a:ext cx="878497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C00000"/>
              </a:solidFill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Нейрогимнастика</a:t>
            </a:r>
            <a:r>
              <a:rPr lang="ru-RU" sz="2400" b="1" dirty="0" smtClean="0">
                <a:solidFill>
                  <a:srgbClr val="3A424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— это комплекс простых движений, которые активизируют самые разнообразные умственные процессы. Известно, что правое полушарие мозга координирует работу левой половины тела, и наоборот левое полушарие мозга координирует работу правой половины тела, а передаёт сигналы из одного полушария в другое мозолистое тело, состоящее из миллионов нервных волокон.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Нарушение межполушарного взаимодействия является одной из причин недостатков развития речи, а далее чтения и письма.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4077072"/>
            <a:ext cx="8964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Основная цель применения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нейрогимнастики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 детьми моей группы - это активизация речи у детей. Сделать речь ребенка чище и понятной окружающим, развить нейродинамические процессы головного мозга, отвечающие за речь ребёнка, память, внимание, мышление. 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/>
              <a:t>    </a:t>
            </a:r>
            <a:endParaRPr lang="ru-RU" dirty="0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871296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200" b="1" dirty="0" smtClean="0">
              <a:solidFill>
                <a:srgbClr val="C00000"/>
              </a:solidFill>
            </a:endParaRPr>
          </a:p>
          <a:p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 выполнении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нейроигр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необходимо придерживаться правил:</a:t>
            </a:r>
          </a:p>
          <a:p>
            <a:pPr lvl="0">
              <a:buFont typeface="Wingdings" pitchFamily="2" charset="2"/>
              <a:buChar char="q"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Важное условие точного выполнения движений и приемов - сам педагог осваивает все упражнения, только потом обучает детей.</a:t>
            </a:r>
          </a:p>
          <a:p>
            <a:pPr lvl="0">
              <a:buFont typeface="Wingdings" pitchFamily="2" charset="2"/>
              <a:buChar char="q"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Во всех играх действия выполняются сначала одной рукой, затем другой, а потом синхронно обеими руками.</a:t>
            </a:r>
          </a:p>
          <a:p>
            <a:pPr lvl="0">
              <a:buFont typeface="Wingdings" pitchFamily="2" charset="2"/>
              <a:buChar char="q"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Каждое упражнение необходимо повторять 6-8 раз, с каждым разом увеличивая темп выполнения.</a:t>
            </a:r>
          </a:p>
          <a:p>
            <a:pPr lvl="0">
              <a:buFont typeface="Wingdings" pitchFamily="2" charset="2"/>
              <a:buChar char="q"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Если упражнение вызывает затруднение в выполнении, то на этом упражнении следует остановиться (продолжать упражняться на следующий день, пока не будет получаться).</a:t>
            </a:r>
          </a:p>
          <a:p>
            <a:pPr lvl="0">
              <a:buFont typeface="Wingdings" pitchFamily="2" charset="2"/>
              <a:buChar char="q"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Выполнять упражнения следует ежедневно, уделяя этому 7 – 10  мин.</a:t>
            </a:r>
          </a:p>
          <a:p>
            <a:pPr lvl="0">
              <a:buFont typeface="Wingdings" pitchFamily="2" charset="2"/>
              <a:buChar char="q"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Всего в комплексе должно быть не больше 5–6 упражнений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>
              <a:buFont typeface="Wingdings" pitchFamily="2" charset="2"/>
              <a:buChar char="q"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Время от времени меняйте упражнения, чтобы занятия не наскучили ребёнку.</a:t>
            </a:r>
          </a:p>
          <a:p>
            <a:pPr>
              <a:buFont typeface="Wingdings" pitchFamily="2" charset="2"/>
              <a:buChar char="q"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Перед сном заниматься не стоит: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нейрогимнастика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бодрит.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051" y="0"/>
            <a:ext cx="9219051" cy="6858000"/>
          </a:xfrm>
          <a:prstGeom prst="rect">
            <a:avLst/>
          </a:prstGeom>
          <a:noFill/>
        </p:spPr>
      </p:pic>
      <p:pic>
        <p:nvPicPr>
          <p:cNvPr id="1027" name="Picture 3" descr="C:\Users\Юзер\Downloads\IMG_20250224_160222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25859" b="26734"/>
          <a:stretch>
            <a:fillRect/>
          </a:stretch>
        </p:blipFill>
        <p:spPr bwMode="auto">
          <a:xfrm>
            <a:off x="1763688" y="2852936"/>
            <a:ext cx="5688632" cy="3595729"/>
          </a:xfrm>
          <a:prstGeom prst="rect">
            <a:avLst/>
          </a:prstGeom>
          <a:noFill/>
        </p:spPr>
      </p:pic>
      <p:pic>
        <p:nvPicPr>
          <p:cNvPr id="3074" name="Picture 2" descr="C:\Users\Юзер\Downloads\IMG_20250225_155029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t="39920" b="30848"/>
          <a:stretch>
            <a:fillRect/>
          </a:stretch>
        </p:blipFill>
        <p:spPr bwMode="auto">
          <a:xfrm>
            <a:off x="251520" y="692696"/>
            <a:ext cx="8687444" cy="190460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2332037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pic>
        <p:nvPicPr>
          <p:cNvPr id="4098" name="Picture 2" descr="C:\Users\Юзер\Downloads\IMG_20250225_161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pic>
        <p:nvPicPr>
          <p:cNvPr id="6146" name="Picture 2" descr="C:\Users\Юзер\Downloads\IMG_20250225_161106.jpg"/>
          <p:cNvPicPr>
            <a:picLocks noChangeAspect="1" noChangeArrowheads="1"/>
          </p:cNvPicPr>
          <p:nvPr/>
        </p:nvPicPr>
        <p:blipFill>
          <a:blip r:embed="rId3" cstate="print"/>
          <a:srcRect l="26900" b="14563"/>
          <a:stretch>
            <a:fillRect/>
          </a:stretch>
        </p:blipFill>
        <p:spPr bwMode="auto">
          <a:xfrm rot="16200000" flipV="1">
            <a:off x="1112256" y="-1112256"/>
            <a:ext cx="7046640" cy="927115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pic>
        <p:nvPicPr>
          <p:cNvPr id="5122" name="Picture 2" descr="C:\Users\Юзер\Downloads\IMG_20250225_1611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460"/>
          <a:stretch>
            <a:fillRect/>
          </a:stretch>
        </p:blipFill>
        <p:spPr bwMode="auto">
          <a:xfrm>
            <a:off x="395536" y="244032"/>
            <a:ext cx="3888432" cy="6281314"/>
          </a:xfrm>
          <a:prstGeom prst="rect">
            <a:avLst/>
          </a:prstGeom>
          <a:noFill/>
        </p:spPr>
      </p:pic>
      <p:pic>
        <p:nvPicPr>
          <p:cNvPr id="5124" name="Picture 4" descr="C:\Users\Юзер\Downloads\IMG_20250225_161052.jpg"/>
          <p:cNvPicPr>
            <a:picLocks noChangeAspect="1" noChangeArrowheads="1"/>
          </p:cNvPicPr>
          <p:nvPr/>
        </p:nvPicPr>
        <p:blipFill>
          <a:blip r:embed="rId4" cstate="print"/>
          <a:srcRect l="15732"/>
          <a:stretch>
            <a:fillRect/>
          </a:stretch>
        </p:blipFill>
        <p:spPr bwMode="auto">
          <a:xfrm>
            <a:off x="4860032" y="260648"/>
            <a:ext cx="3960440" cy="62664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051" y="0"/>
            <a:ext cx="9219051" cy="6858000"/>
          </a:xfrm>
          <a:prstGeom prst="rect">
            <a:avLst/>
          </a:prstGeom>
          <a:noFill/>
        </p:spPr>
      </p:pic>
      <p:pic>
        <p:nvPicPr>
          <p:cNvPr id="2050" name="Picture 2" descr="C:\Users\Юзер\Downloads\IMG_20250224_1634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26816" b="36896"/>
          <a:stretch>
            <a:fillRect/>
          </a:stretch>
        </p:blipFill>
        <p:spPr bwMode="auto">
          <a:xfrm>
            <a:off x="179512" y="404664"/>
            <a:ext cx="8712968" cy="2371289"/>
          </a:xfrm>
          <a:prstGeom prst="rect">
            <a:avLst/>
          </a:prstGeom>
          <a:noFill/>
        </p:spPr>
      </p:pic>
      <p:pic>
        <p:nvPicPr>
          <p:cNvPr id="2051" name="Picture 3" descr="C:\Users\Юзер\Downloads\IMG_20250224_160316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t="22368" b="19737"/>
          <a:stretch>
            <a:fillRect/>
          </a:stretch>
        </p:blipFill>
        <p:spPr bwMode="auto">
          <a:xfrm>
            <a:off x="251520" y="3284984"/>
            <a:ext cx="4104456" cy="3168352"/>
          </a:xfrm>
          <a:prstGeom prst="rect">
            <a:avLst/>
          </a:prstGeom>
          <a:noFill/>
        </p:spPr>
      </p:pic>
      <p:pic>
        <p:nvPicPr>
          <p:cNvPr id="8" name="Рисунок 7" descr="Развитие межполушарных связей у детей (упражнения и игры для головного мозга)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356992"/>
            <a:ext cx="42484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/>
              <a:t>    </a:t>
            </a:r>
            <a:endParaRPr lang="ru-RU" dirty="0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813690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Упражнение «Зеркальное рисование»</a:t>
            </a: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 вариант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Ребенку необходимо взять в обе руки карандаши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одновременно на шаблоне раскрасить, заштриховать, нарисовать  симметричные рисунки.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772816"/>
            <a:ext cx="81369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 вариант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Ребёнку даётся рисунок в перевёрнутом виде. Рисунок может быть любой, разного уровня сложности, в зависимости от возраста ребёнка. Ребёнку нужно внимательно посмотреть на рисунок и нарисовать такой же, но не перевёрнутый.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Юзер\Downloads\IMG_20250214_165935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95536" y="3429000"/>
            <a:ext cx="2520280" cy="3236301"/>
          </a:xfrm>
          <a:prstGeom prst="rect">
            <a:avLst/>
          </a:prstGeom>
          <a:noFill/>
        </p:spPr>
      </p:pic>
      <p:pic>
        <p:nvPicPr>
          <p:cNvPr id="1027" name="Picture 3" descr="C:\Users\Юзер\Downloads\IMG_20250214_165833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3275856" y="3429000"/>
            <a:ext cx="2448272" cy="3188296"/>
          </a:xfrm>
          <a:prstGeom prst="rect">
            <a:avLst/>
          </a:prstGeom>
          <a:noFill/>
        </p:spPr>
      </p:pic>
      <p:pic>
        <p:nvPicPr>
          <p:cNvPr id="1028" name="Picture 4" descr="C:\Users\Юзер\Downloads\IMG_20250214_165853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b="8800"/>
          <a:stretch>
            <a:fillRect/>
          </a:stretch>
        </p:blipFill>
        <p:spPr bwMode="auto">
          <a:xfrm>
            <a:off x="6012160" y="3501008"/>
            <a:ext cx="2546336" cy="30963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pic>
        <p:nvPicPr>
          <p:cNvPr id="4" name="Image 5"/>
          <p:cNvPicPr/>
          <p:nvPr/>
        </p:nvPicPr>
        <p:blipFill>
          <a:blip r:embed="rId3" cstate="print"/>
          <a:srcRect l="52337" b="37936"/>
          <a:stretch>
            <a:fillRect/>
          </a:stretch>
        </p:blipFill>
        <p:spPr>
          <a:xfrm>
            <a:off x="467544" y="188640"/>
            <a:ext cx="2808312" cy="2592288"/>
          </a:xfrm>
          <a:prstGeom prst="rect">
            <a:avLst/>
          </a:prstGeom>
        </p:spPr>
      </p:pic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4" cstate="print"/>
          <a:srcRect l="36236" t="40407" r="7358" b="10862"/>
          <a:stretch>
            <a:fillRect/>
          </a:stretch>
        </p:blipFill>
        <p:spPr bwMode="auto">
          <a:xfrm>
            <a:off x="323528" y="3717032"/>
            <a:ext cx="3024336" cy="2016224"/>
          </a:xfrm>
          <a:prstGeom prst="rect">
            <a:avLst/>
          </a:prstGeom>
          <a:noFill/>
        </p:spPr>
      </p:pic>
      <p:pic>
        <p:nvPicPr>
          <p:cNvPr id="1027" name="Picture 3" descr="C:\Users\Юзер\Downloads\IMG_20250205_160403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l="3922" t="2614" r="1961"/>
          <a:stretch>
            <a:fillRect/>
          </a:stretch>
        </p:blipFill>
        <p:spPr bwMode="auto">
          <a:xfrm>
            <a:off x="4572000" y="332656"/>
            <a:ext cx="3402740" cy="26406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64088" y="2924944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</a:t>
            </a:r>
            <a:r>
              <a:rPr lang="ru-RU" sz="2800" b="1" dirty="0" err="1" smtClean="0">
                <a:solidFill>
                  <a:srgbClr val="C00000"/>
                </a:solidFill>
              </a:rPr>
              <a:t>Бегимот</a:t>
            </a:r>
            <a:r>
              <a:rPr lang="ru-RU" sz="2800" b="1" dirty="0" smtClean="0">
                <a:solidFill>
                  <a:srgbClr val="C00000"/>
                </a:solidFill>
              </a:rPr>
              <a:t>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Юзер\Downloads\IMG_20250206_160625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8221" t="7307" r="6831" b="12312"/>
          <a:stretch>
            <a:fillRect/>
          </a:stretch>
        </p:blipFill>
        <p:spPr bwMode="auto">
          <a:xfrm>
            <a:off x="3707904" y="3789040"/>
            <a:ext cx="2304256" cy="178858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707904" y="5661248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«Лягушка»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" name="Picture 2" descr="C:\Users\Юзер\Downloads\IMG_20250207_163645.jpg"/>
          <p:cNvPicPr>
            <a:picLocks noChangeAspect="1" noChangeArrowheads="1"/>
          </p:cNvPicPr>
          <p:nvPr/>
        </p:nvPicPr>
        <p:blipFill>
          <a:blip r:embed="rId7" cstate="print"/>
          <a:srcRect l="6250" t="8333" r="15489" b="16667"/>
          <a:stretch>
            <a:fillRect/>
          </a:stretch>
        </p:blipFill>
        <p:spPr bwMode="auto">
          <a:xfrm>
            <a:off x="6300192" y="4365104"/>
            <a:ext cx="2404441" cy="172819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516216" y="5661248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sz="2800" b="1" dirty="0" smtClean="0">
                <a:solidFill>
                  <a:srgbClr val="C00000"/>
                </a:solidFill>
              </a:rPr>
              <a:t>«Слоник»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2780928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Рот пошире открываем, в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бегимотиков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играем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Широко откроем ротик как голодный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бегимотик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Закрывать его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ельзя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до пяти считаю я..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 теперь закроем рот, отдыхает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бегимот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3851275" y="180202"/>
            <a:ext cx="18473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9552" y="5805264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Подражаем мы лягушкам,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Тянем губы прямо к ушкам.    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Вы сейчас тяните губки,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Я увижу ваши зубки.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6372200" y="3534373"/>
            <a:ext cx="2771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64013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Буду подражать слону!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2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64013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Губы «хоботом» тяну. </a:t>
            </a:r>
          </a:p>
          <a:p>
            <a:pPr marL="0" marR="0" lvl="0" indent="12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64013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А теперь их отпускаю </a:t>
            </a:r>
          </a:p>
          <a:p>
            <a:pPr marL="0" marR="0" lvl="0" indent="12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64013" algn="l"/>
              </a:tabLst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И на место возвращаю.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2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64013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pic>
        <p:nvPicPr>
          <p:cNvPr id="5" name="Рисунок 4" descr="Picture backgroun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24847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Picture background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0648"/>
            <a:ext cx="4267819" cy="305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Picture background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645024"/>
            <a:ext cx="439248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Picture background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645024"/>
            <a:ext cx="4196705" cy="297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/>
              <a:t>    </a:t>
            </a:r>
            <a:endParaRPr lang="ru-RU" dirty="0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1"/>
            <a:ext cx="871296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</a:rPr>
              <a:t>Игра «Колечко»</a:t>
            </a:r>
          </a:p>
          <a:p>
            <a:r>
              <a:rPr lang="ru-RU" b="1" dirty="0" smtClean="0"/>
              <a:t>1 вариант</a:t>
            </a:r>
          </a:p>
          <a:p>
            <a:r>
              <a:rPr lang="ru-RU" dirty="0" smtClean="0"/>
              <a:t>Поочередно и как можно быстрее ребенок перебирает пальцы рук, соединяя в кольцо с большим пальцем последовательно указательный, средний и т. д. Выполняется в прямом (от указательного пальца к мизинцу) и в обратном (от мизинца к указательному пальцу) порядке. Сначала  потренируйтесь  складывать «колечки»	</a:t>
            </a:r>
          </a:p>
          <a:p>
            <a:r>
              <a:rPr lang="ru-RU" dirty="0" smtClean="0"/>
              <a:t>каждой	рукой отдельно, затем вместе.</a:t>
            </a:r>
          </a:p>
          <a:p>
            <a:r>
              <a:rPr lang="ru-RU" b="1" dirty="0" smtClean="0"/>
              <a:t>Вариант 2.</a:t>
            </a:r>
            <a:endParaRPr lang="ru-RU" dirty="0" smtClean="0"/>
          </a:p>
          <a:p>
            <a:r>
              <a:rPr lang="ru-RU" dirty="0" smtClean="0"/>
              <a:t>Указательный палец левой руки соединяется с большим пальцем правой руки. Затем указательный палец правой руки соединяется с большим пальцем левой руки. Так же соединяем средний палец левой руки с большим пальцем</a:t>
            </a:r>
            <a:r>
              <a:rPr lang="en-US" dirty="0" smtClean="0"/>
              <a:t> </a:t>
            </a:r>
            <a:r>
              <a:rPr lang="ru-RU" dirty="0" smtClean="0"/>
              <a:t>правой руки, меняем руки; соединяем безымянный палец левой руки с большим пальцем правой руки; меняем руки; мизинец одной руки </a:t>
            </a:r>
            <a:r>
              <a:rPr lang="ru-RU" i="1" dirty="0" smtClean="0"/>
              <a:t>— </a:t>
            </a:r>
            <a:r>
              <a:rPr lang="ru-RU" dirty="0" smtClean="0"/>
              <a:t>с большим</a:t>
            </a:r>
            <a:r>
              <a:rPr lang="en-US" dirty="0" smtClean="0"/>
              <a:t> </a:t>
            </a:r>
            <a:r>
              <a:rPr lang="ru-RU" dirty="0" smtClean="0"/>
              <a:t>пальцем другой руки.</a:t>
            </a:r>
          </a:p>
          <a:p>
            <a:endParaRPr lang="ru-RU" sz="2000" dirty="0"/>
          </a:p>
        </p:txBody>
      </p:sp>
      <p:pic>
        <p:nvPicPr>
          <p:cNvPr id="1026" name="Picture 2" descr="C:\Users\Юзер\Downloads\IMG_20250210_162747.jpg"/>
          <p:cNvPicPr>
            <a:picLocks noChangeAspect="1" noChangeArrowheads="1"/>
          </p:cNvPicPr>
          <p:nvPr/>
        </p:nvPicPr>
        <p:blipFill>
          <a:blip r:embed="rId3" cstate="print"/>
          <a:srcRect t="10000" r="11500" b="8000"/>
          <a:stretch>
            <a:fillRect/>
          </a:stretch>
        </p:blipFill>
        <p:spPr bwMode="auto">
          <a:xfrm>
            <a:off x="179512" y="3717032"/>
            <a:ext cx="4248472" cy="2952328"/>
          </a:xfrm>
          <a:prstGeom prst="rect">
            <a:avLst/>
          </a:prstGeom>
          <a:noFill/>
        </p:spPr>
      </p:pic>
      <p:pic>
        <p:nvPicPr>
          <p:cNvPr id="6" name="Picture 2" descr="C:\Users\Юзер\Downloads\IMG_20250220_1624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789040"/>
            <a:ext cx="3802393" cy="285179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/>
              <a:t>    </a:t>
            </a:r>
            <a:endParaRPr lang="ru-RU" dirty="0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0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 « Цепочка»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Поочерёдно соединяем большой палец левой руки с остальными пальцами, образуя «колечки» (большой с указательным, большой со средним и т. д.).    Через    них    попеременно «пропускаем» «колечки» из пальчиков правой руки. </a:t>
            </a: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Колечко с колечком соединяем, </a:t>
            </a: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Цепочку на прочность мы проверяем.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Юзер\Downloads\IMG_20250220_162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564904"/>
            <a:ext cx="3042338" cy="4056451"/>
          </a:xfrm>
          <a:prstGeom prst="rect">
            <a:avLst/>
          </a:prstGeom>
          <a:noFill/>
        </p:spPr>
      </p:pic>
      <p:pic>
        <p:nvPicPr>
          <p:cNvPr id="2051" name="Picture 3" descr="C:\Users\Юзер\Downloads\IMG_20250220_1621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564903"/>
            <a:ext cx="3024336" cy="403244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/>
              <a:t>    </a:t>
            </a:r>
            <a:endParaRPr lang="ru-RU" dirty="0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0"/>
            <a:ext cx="87129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 «Кулак-ребро-ладонь»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Ребенку показывают на плоскости стола три положения руки, последовательно сменяющих друг друга «кулак-ребро-ладонь»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Медленно потренируйтесь вместе выполнять эти действия.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 затем ускорьте игру. Сначала можно играть правой рукой, потом левой, а затем двумя руками вместе. Для более легкого освоения предложите ребенку помогать себе командами («кулак-ребро-ладонь»), произносимыми вслух или про себя.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Юзер\Downloads\IMG_20250210_162243.jpg"/>
          <p:cNvPicPr>
            <a:picLocks noChangeAspect="1" noChangeArrowheads="1"/>
          </p:cNvPicPr>
          <p:nvPr/>
        </p:nvPicPr>
        <p:blipFill>
          <a:blip r:embed="rId3" cstate="print"/>
          <a:srcRect l="2273" t="12121" r="9091"/>
          <a:stretch>
            <a:fillRect/>
          </a:stretch>
        </p:blipFill>
        <p:spPr bwMode="auto">
          <a:xfrm>
            <a:off x="179512" y="4293096"/>
            <a:ext cx="3195665" cy="2376264"/>
          </a:xfrm>
          <a:prstGeom prst="rect">
            <a:avLst/>
          </a:prstGeom>
          <a:noFill/>
        </p:spPr>
      </p:pic>
      <p:pic>
        <p:nvPicPr>
          <p:cNvPr id="4099" name="Picture 3" descr="C:\Users\Юзер\Downloads\IMG_20250210_162246.jpg"/>
          <p:cNvPicPr>
            <a:picLocks noChangeAspect="1" noChangeArrowheads="1"/>
          </p:cNvPicPr>
          <p:nvPr/>
        </p:nvPicPr>
        <p:blipFill>
          <a:blip r:embed="rId4" cstate="print"/>
          <a:srcRect t="10000" r="10000"/>
          <a:stretch>
            <a:fillRect/>
          </a:stretch>
        </p:blipFill>
        <p:spPr bwMode="auto">
          <a:xfrm>
            <a:off x="3275856" y="3140968"/>
            <a:ext cx="2880320" cy="2160240"/>
          </a:xfrm>
          <a:prstGeom prst="rect">
            <a:avLst/>
          </a:prstGeom>
          <a:noFill/>
        </p:spPr>
      </p:pic>
      <p:pic>
        <p:nvPicPr>
          <p:cNvPr id="4100" name="Picture 4" descr="C:\Users\Юзер\Downloads\IMG_20250210_162249.jpg"/>
          <p:cNvPicPr>
            <a:picLocks noChangeAspect="1" noChangeArrowheads="1"/>
          </p:cNvPicPr>
          <p:nvPr/>
        </p:nvPicPr>
        <p:blipFill>
          <a:blip r:embed="rId5" cstate="print"/>
          <a:srcRect l="2317" t="10526" r="8868"/>
          <a:stretch>
            <a:fillRect/>
          </a:stretch>
        </p:blipFill>
        <p:spPr bwMode="auto">
          <a:xfrm>
            <a:off x="6084168" y="4357486"/>
            <a:ext cx="3059831" cy="23118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/>
              <a:t>    </a:t>
            </a:r>
            <a:endParaRPr lang="ru-RU" dirty="0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0"/>
            <a:ext cx="87129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Упражнение «Сомни листок».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Возьмем в каждую руку по листочку бумаги и одновременно двумя руками нужно смять оба листа, стараясь поместить его в полностью в кулак. Упражнение выполняется на весу. После того, как лист спрятан в кулаке, необходимо его расправить, одновременно работая каждой рукой, без какой-либо помощи. Дети стараются максимально его расправить. Чем быстрее ребенок это делает, тем лучше.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Юзер\Downloads\IMG_20250213_1627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804931"/>
            <a:ext cx="2736304" cy="3648405"/>
          </a:xfrm>
          <a:prstGeom prst="rect">
            <a:avLst/>
          </a:prstGeom>
          <a:noFill/>
        </p:spPr>
      </p:pic>
      <p:pic>
        <p:nvPicPr>
          <p:cNvPr id="1029" name="Picture 5" descr="C:\Users\Юзер\Downloads\IMG_20250213_16264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51520" y="2852936"/>
            <a:ext cx="2754306" cy="3672408"/>
          </a:xfrm>
          <a:prstGeom prst="rect">
            <a:avLst/>
          </a:prstGeom>
          <a:noFill/>
        </p:spPr>
      </p:pic>
      <p:pic>
        <p:nvPicPr>
          <p:cNvPr id="1026" name="Picture 2" descr="C:\Users\Юзер\Downloads\IMG_20250225_161954.jpg"/>
          <p:cNvPicPr>
            <a:picLocks noChangeAspect="1" noChangeArrowheads="1"/>
          </p:cNvPicPr>
          <p:nvPr/>
        </p:nvPicPr>
        <p:blipFill>
          <a:blip r:embed="rId5" cstate="print"/>
          <a:srcRect l="4934" r="12836"/>
          <a:stretch>
            <a:fillRect/>
          </a:stretch>
        </p:blipFill>
        <p:spPr bwMode="auto">
          <a:xfrm>
            <a:off x="3059832" y="3212976"/>
            <a:ext cx="3146605" cy="299581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/>
              <a:t>    </a:t>
            </a:r>
            <a:endParaRPr lang="ru-RU" dirty="0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0"/>
            <a:ext cx="87129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«Капитан -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лайк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Одной рукой отдаём честь, другой показываем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лайк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», руку вытянуть вперёд.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Я плыву на лодке белой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По волнам с искристой пеной.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Я отважный капитан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Мне не страшен океан.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(Хлопком в ладоши меняем положение рук.)</a:t>
            </a:r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2050" name="Picture 2" descr="C:\Users\Юзер\Downloads\IMG_20250210_162509.jpg"/>
          <p:cNvPicPr>
            <a:picLocks noChangeAspect="1" noChangeArrowheads="1"/>
          </p:cNvPicPr>
          <p:nvPr/>
        </p:nvPicPr>
        <p:blipFill>
          <a:blip r:embed="rId3" cstate="print"/>
          <a:srcRect t="10985" b="15781"/>
          <a:stretch>
            <a:fillRect/>
          </a:stretch>
        </p:blipFill>
        <p:spPr bwMode="auto">
          <a:xfrm>
            <a:off x="1252195" y="3140968"/>
            <a:ext cx="6292889" cy="345638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/>
              <a:t>    </a:t>
            </a:r>
            <a:endParaRPr lang="ru-RU" dirty="0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0"/>
            <a:ext cx="87129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«Гриб – поляна»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Одна рука имитирует гриб, располагаем предплечье вертикально вверх, пальцы собраны в кулак. Другая рука горизонтально под локтем.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 осиной, у ворот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Подосиновик растёт.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Горит ярко на нём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Шапка красная огнём.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(Хлопком меняем положение рук. Увеличиваем темп.)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Юзер\Downloads\IMG_20250220_162547.jpg"/>
          <p:cNvPicPr>
            <a:picLocks noChangeAspect="1" noChangeArrowheads="1"/>
          </p:cNvPicPr>
          <p:nvPr/>
        </p:nvPicPr>
        <p:blipFill>
          <a:blip r:embed="rId3" cstate="print"/>
          <a:srcRect t="26506" r="6827" b="30120"/>
          <a:stretch>
            <a:fillRect/>
          </a:stretch>
        </p:blipFill>
        <p:spPr bwMode="auto">
          <a:xfrm>
            <a:off x="1979712" y="3429000"/>
            <a:ext cx="5184576" cy="32180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/>
              <a:t>    </a:t>
            </a:r>
            <a:endParaRPr lang="ru-RU" dirty="0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842493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Упражнение «Мухи»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Одна рука дотрагивается до носа, а вторая до противоположного уха. </a:t>
            </a:r>
            <a:endParaRPr lang="en-US" sz="2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Летела муха села на ухо. </a:t>
            </a:r>
            <a:endParaRPr lang="en-US" sz="2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Другая муха, села на нос. </a:t>
            </a:r>
            <a:endParaRPr lang="en-US" sz="2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Кыш мухи (хлопок) Мухи испугались </a:t>
            </a:r>
            <a:endParaRPr lang="en-US" sz="2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Местами поменялись. </a:t>
            </a:r>
            <a:endParaRPr lang="en-US" sz="2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Для усложнения добавляем движение ногами (топот)</a:t>
            </a:r>
            <a:endParaRPr lang="en-US" sz="21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Юзер\Downloads\IMG_20250210_162347.jpg"/>
          <p:cNvPicPr>
            <a:picLocks noChangeAspect="1" noChangeArrowheads="1"/>
          </p:cNvPicPr>
          <p:nvPr/>
        </p:nvPicPr>
        <p:blipFill>
          <a:blip r:embed="rId3" cstate="print"/>
          <a:srcRect l="2750" t="21319" r="3751" b="13834"/>
          <a:stretch>
            <a:fillRect/>
          </a:stretch>
        </p:blipFill>
        <p:spPr bwMode="auto">
          <a:xfrm>
            <a:off x="827584" y="2708920"/>
            <a:ext cx="7560840" cy="393290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/>
              <a:t>    </a:t>
            </a:r>
            <a:endParaRPr lang="ru-RU" dirty="0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0"/>
            <a:ext cx="871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«Коза и заяц»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Одной рукой ребёнок показывает ушки зайца, подняв вверх указательный и средний пальцы. Другая рука изображает козу — выпрямлены только указательный палец и мизинец. Затем нужно быстро сменить руки. После нескольких тренировок можно добавить хлопок.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Юзер\Downloads\IMG_20250225_162742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9390" r="14562" b="9859"/>
          <a:stretch>
            <a:fillRect/>
          </a:stretch>
        </p:blipFill>
        <p:spPr bwMode="auto">
          <a:xfrm>
            <a:off x="1619672" y="2309686"/>
            <a:ext cx="6048672" cy="428766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/>
              <a:t>    </a:t>
            </a:r>
            <a:endParaRPr lang="ru-RU" dirty="0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0"/>
            <a:ext cx="87129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«Путаница»</a:t>
            </a:r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Одной рукой массируем живот, совершая круговые движения ладонью. В это время ладонью второй руки похлопываем себя по голове. Затем меняем руки.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Юзер\Downloads\IMG_20250220_162738.jpg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/>
          <a:stretch>
            <a:fillRect/>
          </a:stretch>
        </p:blipFill>
        <p:spPr bwMode="auto">
          <a:xfrm>
            <a:off x="1835696" y="2132856"/>
            <a:ext cx="5760640" cy="43204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pic>
        <p:nvPicPr>
          <p:cNvPr id="15362" name="Picture 2" descr="C:\Users\Юзер\Downloads\59262d3f9d6f5c734fe42dcf043a05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8640"/>
            <a:ext cx="2514998" cy="2833161"/>
          </a:xfrm>
          <a:prstGeom prst="rect">
            <a:avLst/>
          </a:prstGeom>
          <a:noFill/>
        </p:spPr>
      </p:pic>
      <p:grpSp>
        <p:nvGrpSpPr>
          <p:cNvPr id="8" name="docshapegroup12"/>
          <p:cNvGrpSpPr>
            <a:grpSpLocks/>
          </p:cNvGrpSpPr>
          <p:nvPr/>
        </p:nvGrpSpPr>
        <p:grpSpPr bwMode="auto">
          <a:xfrm>
            <a:off x="539552" y="3789040"/>
            <a:ext cx="2376264" cy="2026295"/>
            <a:chOff x="115" y="490"/>
            <a:chExt cx="9888" cy="9850"/>
          </a:xfrm>
        </p:grpSpPr>
        <p:pic>
          <p:nvPicPr>
            <p:cNvPr id="9" name="docshape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" y="1257"/>
              <a:ext cx="9888" cy="9082"/>
            </a:xfrm>
            <a:prstGeom prst="rect">
              <a:avLst/>
            </a:prstGeom>
            <a:noFill/>
          </p:spPr>
        </p:pic>
        <p:pic>
          <p:nvPicPr>
            <p:cNvPr id="10" name="docshape1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6" y="489"/>
              <a:ext cx="4464" cy="768"/>
            </a:xfrm>
            <a:prstGeom prst="rect">
              <a:avLst/>
            </a:prstGeom>
            <a:noFill/>
          </p:spPr>
        </p:pic>
      </p:grpSp>
      <p:pic>
        <p:nvPicPr>
          <p:cNvPr id="2050" name="Picture 2" descr="C:\Users\Юзер\Downloads\IMG_20250205_160633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 l="5000" r="6667" b="15556"/>
          <a:stretch>
            <a:fillRect/>
          </a:stretch>
        </p:blipFill>
        <p:spPr bwMode="auto">
          <a:xfrm>
            <a:off x="4456408" y="3573016"/>
            <a:ext cx="3731152" cy="2675165"/>
          </a:xfrm>
          <a:prstGeom prst="rect">
            <a:avLst/>
          </a:prstGeom>
          <a:noFill/>
        </p:spPr>
      </p:pic>
      <p:pic>
        <p:nvPicPr>
          <p:cNvPr id="3" name="Picture 2" descr="C:\Users\Юзер\Downloads\IMG_20250207_164325.jpg"/>
          <p:cNvPicPr>
            <a:picLocks noChangeAspect="1" noChangeArrowheads="1"/>
          </p:cNvPicPr>
          <p:nvPr/>
        </p:nvPicPr>
        <p:blipFill>
          <a:blip r:embed="rId7" cstate="print"/>
          <a:srcRect l="13173" t="5742" r="5906" b="17197"/>
          <a:stretch>
            <a:fillRect/>
          </a:stretch>
        </p:blipFill>
        <p:spPr bwMode="auto">
          <a:xfrm>
            <a:off x="4427984" y="260648"/>
            <a:ext cx="3744416" cy="267434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292080" y="2996952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«Змейка»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6096" y="6237312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«Расческа»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0" y="3047369"/>
            <a:ext cx="50040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2398713" y="286822"/>
            <a:ext cx="1942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95536" y="2852936"/>
            <a:ext cx="63367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9525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lvl="0" indent="9525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С ней мы будем наравне: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95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Высунем язык и спрячем, </a:t>
            </a:r>
          </a:p>
          <a:p>
            <a:pPr lvl="0" indent="95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Только так, а не иначе.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67544" y="2924944"/>
            <a:ext cx="2808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Подражаем мы змее,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251520" y="5793943"/>
            <a:ext cx="3600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 волосами я дружу, их в порядок привожу.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2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Благодарна мне причёска, а зовут меня... (расчёска).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/>
              <a:t>    </a:t>
            </a:r>
            <a:endParaRPr lang="ru-RU" dirty="0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404664"/>
            <a:ext cx="88924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«Помиримся»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Два больших пальца спорят:</a:t>
            </a:r>
          </a:p>
          <a:p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(Дети сжимают руки в кулаки, сближают их и помещают перед грудью.)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Кто главней из них двоих?</a:t>
            </a:r>
          </a:p>
          <a:p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(Вытягивают вверх большие пальцы и начинают их сгибать и разгибать.)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Не дадим случиться ссоре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 помирим тут же их. 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(Сцепляют большие пальцы друг с другом.)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573016"/>
            <a:ext cx="84249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«Сороконожки»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Две сороконожки бежали по дорожке,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Бежали, бежали, друг друга повстречали  и обняли.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Ладошки друг на против друга и перебираем пальчиками)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Так друг друга обнимали,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Так друг друга обнимали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меняем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руки,т.е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. сначала правая была сверху, теперь левая)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Так друг друга обнимали...(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смыкаем руки в замок)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Что едва мы их разняли.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(размыкаем руки, как будто разорвали замок)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7744" y="0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Пальчиковая гимнастика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/>
              <a:t>    </a:t>
            </a:r>
            <a:endParaRPr lang="ru-RU" dirty="0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908720"/>
            <a:ext cx="889248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/>
          </a:p>
          <a:p>
            <a:pPr algn="ctr"/>
            <a:r>
              <a:rPr lang="ru-RU" sz="2800" dirty="0" smtClean="0"/>
              <a:t>	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Нейрогимнастика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— не только лёгкий и увлекательный способ «прокачать» мозг, который подходит как взрослым, так и детям: это ещё и прекрасный вариант совместного времяпровождения, который может стать семейной традицией.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в комплексе с артикуляционной, дыхательной гимнастикой дают отличный результат в развитии ребенка и подготовке его к школе.</a:t>
            </a: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dirty="0" smtClean="0"/>
          </a:p>
          <a:p>
            <a:pPr algn="ctr"/>
            <a:r>
              <a:rPr lang="ru-RU" sz="2800" dirty="0" smtClean="0"/>
              <a:t>	</a:t>
            </a:r>
            <a:endParaRPr lang="ru-RU" sz="28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 cstate="print"/>
          <a:srcRect b="22735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95736" y="764704"/>
            <a:ext cx="525658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Автоматизация 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звуков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769886">
            <a:off x="2411760" y="5373216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Ш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714080">
            <a:off x="6078961" y="4920952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Р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785179">
            <a:off x="4639971" y="5883411"/>
            <a:ext cx="615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С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226253">
            <a:off x="3707904" y="5301208"/>
            <a:ext cx="72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З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1009348">
            <a:off x="6084168" y="5877272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Л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809082">
            <a:off x="2915816" y="4653136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</a:rPr>
              <a:t>Ч</a:t>
            </a: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1135020">
            <a:off x="4932040" y="4941168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Ж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755288">
            <a:off x="3059832" y="6093296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</a:rPr>
              <a:t>Щ</a:t>
            </a:r>
            <a:endParaRPr lang="ru-RU" sz="4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Автоматизация звуков в логопедии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процесс выработки способности произносить звук без сознательного его регулирования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8781"/>
            <a:ext cx="9144000" cy="69067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1969" r="7389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b="7628"/>
          <a:stretch/>
        </p:blipFill>
        <p:spPr bwMode="auto">
          <a:xfrm>
            <a:off x="0" y="0"/>
            <a:ext cx="9144000" cy="68282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E8A7295-937B-4DAC-9DE6-DA1B43532E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89DD1339-1B89-446C-8E84-0FD5836417F1}"/>
              </a:ext>
            </a:extLst>
          </p:cNvPr>
          <p:cNvSpPr/>
          <p:nvPr/>
        </p:nvSpPr>
        <p:spPr>
          <a:xfrm>
            <a:off x="5466426" y="211633"/>
            <a:ext cx="3504923" cy="89807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Три кота </a:t>
            </a:r>
          </a:p>
          <a:p>
            <a:pPr algn="ctr"/>
            <a:r>
              <a:rPr lang="ru-RU" sz="3600" dirty="0"/>
              <a:t>ДР, ТР</a:t>
            </a:r>
          </a:p>
        </p:txBody>
      </p:sp>
    </p:spTree>
    <p:extLst>
      <p:ext uri="{BB962C8B-B14F-4D97-AF65-F5344CB8AC3E}">
        <p14:creationId xmlns:p14="http://schemas.microsoft.com/office/powerpoint/2010/main" xmlns="" val="249965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DCA63D7-91FF-42C9-A5B9-CF37CFC5C4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2" name="Пузырек для мыслей: облако 1">
            <a:extLst>
              <a:ext uri="{FF2B5EF4-FFF2-40B4-BE49-F238E27FC236}">
                <a16:creationId xmlns:a16="http://schemas.microsoft.com/office/drawing/2014/main" xmlns="" id="{71EAEAF4-BAAD-4104-8354-7985D0F08EDC}"/>
              </a:ext>
            </a:extLst>
          </p:cNvPr>
          <p:cNvSpPr/>
          <p:nvPr/>
        </p:nvSpPr>
        <p:spPr>
          <a:xfrm>
            <a:off x="5500839" y="0"/>
            <a:ext cx="2144629" cy="1559294"/>
          </a:xfrm>
          <a:prstGeom prst="cloudCallout">
            <a:avLst>
              <a:gd name="adj1" fmla="val -67387"/>
              <a:gd name="adj2" fmla="val 442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 useBgFill="1">
        <p:nvSpPr>
          <p:cNvPr id="4" name="Пузырек для мыслей: облако 3">
            <a:extLst>
              <a:ext uri="{FF2B5EF4-FFF2-40B4-BE49-F238E27FC236}">
                <a16:creationId xmlns:a16="http://schemas.microsoft.com/office/drawing/2014/main" xmlns="" id="{52820FC4-CE15-4ABC-B8D0-BD5E9010F274}"/>
              </a:ext>
            </a:extLst>
          </p:cNvPr>
          <p:cNvSpPr/>
          <p:nvPr/>
        </p:nvSpPr>
        <p:spPr>
          <a:xfrm>
            <a:off x="6657374" y="1334703"/>
            <a:ext cx="1976187" cy="1684421"/>
          </a:xfrm>
          <a:prstGeom prst="cloudCallout">
            <a:avLst>
              <a:gd name="adj1" fmla="val -106589"/>
              <a:gd name="adj2" fmla="val 323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 useBgFill="1">
        <p:nvSpPr>
          <p:cNvPr id="5" name="Пузырек для мыслей: облако 4">
            <a:extLst>
              <a:ext uri="{FF2B5EF4-FFF2-40B4-BE49-F238E27FC236}">
                <a16:creationId xmlns:a16="http://schemas.microsoft.com/office/drawing/2014/main" xmlns="" id="{44A1004F-C509-4871-93F4-6A48BBF340FA}"/>
              </a:ext>
            </a:extLst>
          </p:cNvPr>
          <p:cNvSpPr/>
          <p:nvPr/>
        </p:nvSpPr>
        <p:spPr>
          <a:xfrm>
            <a:off x="2605139" y="1"/>
            <a:ext cx="1976187" cy="1684421"/>
          </a:xfrm>
          <a:prstGeom prst="cloudCallout">
            <a:avLst>
              <a:gd name="adj1" fmla="val 131"/>
              <a:gd name="adj2" fmla="val 74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 useBgFill="1"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xmlns="" id="{06250863-AB91-4581-94EF-D0FF2730B3F0}"/>
              </a:ext>
            </a:extLst>
          </p:cNvPr>
          <p:cNvSpPr/>
          <p:nvPr/>
        </p:nvSpPr>
        <p:spPr>
          <a:xfrm>
            <a:off x="348278" y="640205"/>
            <a:ext cx="1976187" cy="1684421"/>
          </a:xfrm>
          <a:prstGeom prst="cloudCallout">
            <a:avLst>
              <a:gd name="adj1" fmla="val 84405"/>
              <a:gd name="adj2" fmla="val 20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 useBgFill="1">
        <p:nvSpPr>
          <p:cNvPr id="7" name="Пузырек для мыслей: облако 6">
            <a:extLst>
              <a:ext uri="{FF2B5EF4-FFF2-40B4-BE49-F238E27FC236}">
                <a16:creationId xmlns:a16="http://schemas.microsoft.com/office/drawing/2014/main" xmlns="" id="{DA63DE26-4727-4DC0-9BB3-48284C537562}"/>
              </a:ext>
            </a:extLst>
          </p:cNvPr>
          <p:cNvSpPr/>
          <p:nvPr/>
        </p:nvSpPr>
        <p:spPr>
          <a:xfrm>
            <a:off x="177767" y="2916920"/>
            <a:ext cx="1976187" cy="1684421"/>
          </a:xfrm>
          <a:prstGeom prst="cloudCallout">
            <a:avLst>
              <a:gd name="adj1" fmla="val 85097"/>
              <a:gd name="adj2" fmla="val -634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 useBgFill="1"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xmlns="" id="{D26838E0-DD01-40A0-96C2-387C0E1F8E55}"/>
              </a:ext>
            </a:extLst>
          </p:cNvPr>
          <p:cNvSpPr/>
          <p:nvPr/>
        </p:nvSpPr>
        <p:spPr>
          <a:xfrm>
            <a:off x="7030653" y="3107353"/>
            <a:ext cx="1976187" cy="1684421"/>
          </a:xfrm>
          <a:prstGeom prst="cloudCallout">
            <a:avLst>
              <a:gd name="adj1" fmla="val -140770"/>
              <a:gd name="adj2" fmla="val -1229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 useBgFill="1"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xmlns="" id="{E23CA0AB-C31D-40A5-9EA7-9A442959A7A9}"/>
              </a:ext>
            </a:extLst>
          </p:cNvPr>
          <p:cNvSpPr/>
          <p:nvPr/>
        </p:nvSpPr>
        <p:spPr>
          <a:xfrm>
            <a:off x="7030653" y="4791774"/>
            <a:ext cx="1976187" cy="1684421"/>
          </a:xfrm>
          <a:prstGeom prst="cloudCallout">
            <a:avLst>
              <a:gd name="adj1" fmla="val -126379"/>
              <a:gd name="adj2" fmla="val -2037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 useBgFill="1"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xmlns="" id="{59EA9A87-438D-45A5-92FA-FE3253D293C6}"/>
              </a:ext>
            </a:extLst>
          </p:cNvPr>
          <p:cNvSpPr/>
          <p:nvPr/>
        </p:nvSpPr>
        <p:spPr>
          <a:xfrm>
            <a:off x="1061486" y="4501414"/>
            <a:ext cx="1976187" cy="1684421"/>
          </a:xfrm>
          <a:prstGeom prst="cloudCallout">
            <a:avLst>
              <a:gd name="adj1" fmla="val 42045"/>
              <a:gd name="adj2" fmla="val -1034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EDD7D871-D566-4AC9-93B1-75F7F3E0216D}"/>
              </a:ext>
            </a:extLst>
          </p:cNvPr>
          <p:cNvSpPr/>
          <p:nvPr/>
        </p:nvSpPr>
        <p:spPr>
          <a:xfrm>
            <a:off x="3008200" y="5301209"/>
            <a:ext cx="4084080" cy="8640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/>
              <a:t>Скажи, о чём думают котята?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731597BA-7784-4CF0-B7CC-6854069D4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6766" y="-112246"/>
            <a:ext cx="1431684" cy="190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B07D8628-72D4-4631-9263-11F21D2B1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654" y="331368"/>
            <a:ext cx="1211157" cy="107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B3217012-32BE-4FC9-B7F1-67EC7ADB7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574" y="3071150"/>
            <a:ext cx="1000797" cy="123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1EF0396E-85A4-4504-81F6-73107E26D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5350" y="4601340"/>
            <a:ext cx="891278" cy="158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xmlns="" id="{27DD3714-7425-48F8-958A-6D813685C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8568" y="3181251"/>
            <a:ext cx="1207892" cy="161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xmlns="" id="{535A194B-8F76-4B6E-B987-F0334A36B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708" y="849758"/>
            <a:ext cx="1236392" cy="123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xmlns="" id="{DE1D393F-6DA9-4FBA-A3B3-B98784DB6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8095" y="1482416"/>
            <a:ext cx="836411" cy="141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xmlns="" id="{99A64B75-9BA9-4DDD-957A-37F04497D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1097" y="4957437"/>
            <a:ext cx="1336533" cy="121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A4F3EC0-9451-4252-AF39-964F07C8DEC5}"/>
              </a:ext>
            </a:extLst>
          </p:cNvPr>
          <p:cNvSpPr txBox="1"/>
          <p:nvPr/>
        </p:nvSpPr>
        <p:spPr>
          <a:xfrm>
            <a:off x="79899" y="6165304"/>
            <a:ext cx="7804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 дровосеке ,о трамвае, о драчуне, о драже, о Дракуле, о дрофе, </a:t>
            </a:r>
            <a:endParaRPr lang="ru-RU" dirty="0" smtClean="0"/>
          </a:p>
          <a:p>
            <a:r>
              <a:rPr lang="ru-RU" dirty="0" smtClean="0"/>
              <a:t>о </a:t>
            </a:r>
            <a:r>
              <a:rPr lang="ru-RU" dirty="0"/>
              <a:t>друзьях, о </a:t>
            </a:r>
            <a:r>
              <a:rPr lang="ru-RU" dirty="0" smtClean="0"/>
              <a:t>троллейбусе.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5343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B39901B-9CB7-4D75-8CE3-D9DB44C6FE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53"/>
          <a:stretch>
            <a:fillRect/>
          </a:stretch>
        </p:blipFill>
        <p:spPr>
          <a:xfrm>
            <a:off x="0" y="0"/>
            <a:ext cx="9144000" cy="6865522"/>
          </a:xfrm>
          <a:prstGeom prst="rect">
            <a:avLst/>
          </a:prstGeom>
        </p:spPr>
      </p:pic>
      <p:sp>
        <p:nvSpPr>
          <p:cNvPr id="4" name="Звезда: 7 точек 3">
            <a:extLst>
              <a:ext uri="{FF2B5EF4-FFF2-40B4-BE49-F238E27FC236}">
                <a16:creationId xmlns:a16="http://schemas.microsoft.com/office/drawing/2014/main" xmlns="" id="{C82FD148-922F-4931-9F7D-D8AD9FF4C2A0}"/>
              </a:ext>
            </a:extLst>
          </p:cNvPr>
          <p:cNvSpPr/>
          <p:nvPr/>
        </p:nvSpPr>
        <p:spPr>
          <a:xfrm>
            <a:off x="7308304" y="1846556"/>
            <a:ext cx="1447299" cy="1251751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accent1"/>
                </a:solidFill>
              </a:rPr>
              <a:t>ТРЫ</a:t>
            </a:r>
          </a:p>
        </p:txBody>
      </p:sp>
      <p:sp>
        <p:nvSpPr>
          <p:cNvPr id="6" name="Звезда: 7 точек 5">
            <a:extLst>
              <a:ext uri="{FF2B5EF4-FFF2-40B4-BE49-F238E27FC236}">
                <a16:creationId xmlns:a16="http://schemas.microsoft.com/office/drawing/2014/main" xmlns="" id="{B256BAAB-7822-4BAD-8587-A1D959A4ABC5}"/>
              </a:ext>
            </a:extLst>
          </p:cNvPr>
          <p:cNvSpPr/>
          <p:nvPr/>
        </p:nvSpPr>
        <p:spPr>
          <a:xfrm>
            <a:off x="6516216" y="3818878"/>
            <a:ext cx="1440160" cy="1251751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1"/>
                </a:solidFill>
              </a:rPr>
              <a:t>ТРУ</a:t>
            </a:r>
          </a:p>
        </p:txBody>
      </p:sp>
      <p:sp>
        <p:nvSpPr>
          <p:cNvPr id="7" name="Звезда: 7 точек 6">
            <a:extLst>
              <a:ext uri="{FF2B5EF4-FFF2-40B4-BE49-F238E27FC236}">
                <a16:creationId xmlns:a16="http://schemas.microsoft.com/office/drawing/2014/main" xmlns="" id="{26AD712B-9916-4FE3-956A-EF2A6BC20CF8}"/>
              </a:ext>
            </a:extLst>
          </p:cNvPr>
          <p:cNvSpPr/>
          <p:nvPr/>
        </p:nvSpPr>
        <p:spPr>
          <a:xfrm>
            <a:off x="5580112" y="1574644"/>
            <a:ext cx="1266616" cy="118073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accent1"/>
                </a:solidFill>
              </a:rPr>
              <a:t>ТРА</a:t>
            </a:r>
          </a:p>
        </p:txBody>
      </p:sp>
      <p:sp>
        <p:nvSpPr>
          <p:cNvPr id="8" name="Звезда: 7 точек 7">
            <a:extLst>
              <a:ext uri="{FF2B5EF4-FFF2-40B4-BE49-F238E27FC236}">
                <a16:creationId xmlns:a16="http://schemas.microsoft.com/office/drawing/2014/main" xmlns="" id="{DF67E5E3-89EE-481D-9C9A-B602AD5380A1}"/>
              </a:ext>
            </a:extLst>
          </p:cNvPr>
          <p:cNvSpPr/>
          <p:nvPr/>
        </p:nvSpPr>
        <p:spPr>
          <a:xfrm>
            <a:off x="0" y="4262761"/>
            <a:ext cx="1316016" cy="118073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1"/>
                </a:solidFill>
              </a:rPr>
              <a:t>ДРЫ</a:t>
            </a:r>
          </a:p>
        </p:txBody>
      </p:sp>
      <p:sp>
        <p:nvSpPr>
          <p:cNvPr id="9" name="Звезда: 7 точек 8">
            <a:extLst>
              <a:ext uri="{FF2B5EF4-FFF2-40B4-BE49-F238E27FC236}">
                <a16:creationId xmlns:a16="http://schemas.microsoft.com/office/drawing/2014/main" xmlns="" id="{B7A3D909-D77E-4166-8F12-051EA57F8DBE}"/>
              </a:ext>
            </a:extLst>
          </p:cNvPr>
          <p:cNvSpPr/>
          <p:nvPr/>
        </p:nvSpPr>
        <p:spPr>
          <a:xfrm>
            <a:off x="4932040" y="5230476"/>
            <a:ext cx="1239051" cy="118073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1"/>
                </a:solidFill>
              </a:rPr>
              <a:t>ТР</a:t>
            </a:r>
          </a:p>
        </p:txBody>
      </p:sp>
      <p:sp>
        <p:nvSpPr>
          <p:cNvPr id="13" name="Звезда: 7 точек 12">
            <a:extLst>
              <a:ext uri="{FF2B5EF4-FFF2-40B4-BE49-F238E27FC236}">
                <a16:creationId xmlns:a16="http://schemas.microsoft.com/office/drawing/2014/main" xmlns="" id="{1D6C7A0A-D68C-4B1D-BDF3-96AD0AA90CD8}"/>
              </a:ext>
            </a:extLst>
          </p:cNvPr>
          <p:cNvSpPr/>
          <p:nvPr/>
        </p:nvSpPr>
        <p:spPr>
          <a:xfrm>
            <a:off x="683568" y="2408807"/>
            <a:ext cx="1253011" cy="118073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1"/>
                </a:solidFill>
              </a:rPr>
              <a:t>ДР</a:t>
            </a:r>
          </a:p>
        </p:txBody>
      </p:sp>
      <p:sp>
        <p:nvSpPr>
          <p:cNvPr id="14" name="Звезда: 7 точек 13">
            <a:extLst>
              <a:ext uri="{FF2B5EF4-FFF2-40B4-BE49-F238E27FC236}">
                <a16:creationId xmlns:a16="http://schemas.microsoft.com/office/drawing/2014/main" xmlns="" id="{61CD82A5-367C-44E8-BDFB-A93A8EFED017}"/>
              </a:ext>
            </a:extLst>
          </p:cNvPr>
          <p:cNvSpPr/>
          <p:nvPr/>
        </p:nvSpPr>
        <p:spPr>
          <a:xfrm>
            <a:off x="1907704" y="3787805"/>
            <a:ext cx="1254362" cy="118073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accent1"/>
                </a:solidFill>
              </a:rPr>
              <a:t>ДРО</a:t>
            </a:r>
          </a:p>
        </p:txBody>
      </p:sp>
      <p:sp>
        <p:nvSpPr>
          <p:cNvPr id="17" name="Звезда: 7 точек 16">
            <a:extLst>
              <a:ext uri="{FF2B5EF4-FFF2-40B4-BE49-F238E27FC236}">
                <a16:creationId xmlns:a16="http://schemas.microsoft.com/office/drawing/2014/main" xmlns="" id="{52292826-64F0-4C09-82C3-FD3FBDAA0D66}"/>
              </a:ext>
            </a:extLst>
          </p:cNvPr>
          <p:cNvSpPr/>
          <p:nvPr/>
        </p:nvSpPr>
        <p:spPr>
          <a:xfrm>
            <a:off x="2051720" y="855215"/>
            <a:ext cx="1368152" cy="1180730"/>
          </a:xfrm>
          <a:prstGeom prst="star7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1"/>
                </a:solidFill>
              </a:rPr>
              <a:t>ДРА</a:t>
            </a:r>
          </a:p>
        </p:txBody>
      </p:sp>
      <p:sp>
        <p:nvSpPr>
          <p:cNvPr id="19" name="Звезда: 7 точек 18">
            <a:extLst>
              <a:ext uri="{FF2B5EF4-FFF2-40B4-BE49-F238E27FC236}">
                <a16:creationId xmlns:a16="http://schemas.microsoft.com/office/drawing/2014/main" xmlns="" id="{2E217CE5-87E0-4F39-8DBE-35B5700FDBDE}"/>
              </a:ext>
            </a:extLst>
          </p:cNvPr>
          <p:cNvSpPr/>
          <p:nvPr/>
        </p:nvSpPr>
        <p:spPr>
          <a:xfrm>
            <a:off x="7596336" y="5024547"/>
            <a:ext cx="1441132" cy="1251751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1"/>
                </a:solidFill>
              </a:rPr>
              <a:t>ТРО</a:t>
            </a:r>
          </a:p>
        </p:txBody>
      </p:sp>
      <p:sp>
        <p:nvSpPr>
          <p:cNvPr id="20" name="Звезда: 7 точек 19">
            <a:extLst>
              <a:ext uri="{FF2B5EF4-FFF2-40B4-BE49-F238E27FC236}">
                <a16:creationId xmlns:a16="http://schemas.microsoft.com/office/drawing/2014/main" xmlns="" id="{C7F9C8B2-A5BE-4650-A015-52D1B22C9A7C}"/>
              </a:ext>
            </a:extLst>
          </p:cNvPr>
          <p:cNvSpPr/>
          <p:nvPr/>
        </p:nvSpPr>
        <p:spPr>
          <a:xfrm>
            <a:off x="1259632" y="5360680"/>
            <a:ext cx="1296144" cy="118073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1"/>
                </a:solidFill>
              </a:rPr>
              <a:t>ДРУ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EBCD1282-BF87-42BB-86BD-685FFD833464}"/>
              </a:ext>
            </a:extLst>
          </p:cNvPr>
          <p:cNvSpPr/>
          <p:nvPr/>
        </p:nvSpPr>
        <p:spPr>
          <a:xfrm>
            <a:off x="2864159" y="34655"/>
            <a:ext cx="4123782" cy="5264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Помоги , назови слоги</a:t>
            </a:r>
          </a:p>
        </p:txBody>
      </p:sp>
    </p:spTree>
    <p:extLst>
      <p:ext uri="{BB962C8B-B14F-4D97-AF65-F5344CB8AC3E}">
        <p14:creationId xmlns:p14="http://schemas.microsoft.com/office/powerpoint/2010/main" xmlns="" val="223525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3" grpId="0" animBg="1"/>
      <p:bldP spid="14" grpId="0" animBg="1"/>
      <p:bldP spid="17" grpId="0" animBg="1"/>
      <p:bldP spid="19" grpId="0" animBg="1"/>
      <p:bldP spid="20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pic>
        <p:nvPicPr>
          <p:cNvPr id="7" name="Image 25"/>
          <p:cNvPicPr/>
          <p:nvPr/>
        </p:nvPicPr>
        <p:blipFill>
          <a:blip r:embed="rId3" cstate="print"/>
          <a:srcRect t="25480" b="18197"/>
          <a:stretch>
            <a:fillRect/>
          </a:stretch>
        </p:blipFill>
        <p:spPr>
          <a:xfrm>
            <a:off x="683568" y="188640"/>
            <a:ext cx="2160240" cy="2520280"/>
          </a:xfrm>
          <a:prstGeom prst="rect">
            <a:avLst/>
          </a:prstGeom>
        </p:spPr>
      </p:pic>
      <p:pic>
        <p:nvPicPr>
          <p:cNvPr id="9" name="Image 53"/>
          <p:cNvPicPr/>
          <p:nvPr/>
        </p:nvPicPr>
        <p:blipFill>
          <a:blip r:embed="rId4" cstate="print"/>
          <a:srcRect l="34920"/>
          <a:stretch>
            <a:fillRect/>
          </a:stretch>
        </p:blipFill>
        <p:spPr>
          <a:xfrm>
            <a:off x="251520" y="3789040"/>
            <a:ext cx="2699792" cy="2780928"/>
          </a:xfrm>
          <a:prstGeom prst="rect">
            <a:avLst/>
          </a:prstGeom>
        </p:spPr>
      </p:pic>
      <p:pic>
        <p:nvPicPr>
          <p:cNvPr id="2050" name="Picture 2" descr="C:\Users\Юзер\Downloads\IMG_20250204_1931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645024"/>
            <a:ext cx="4091731" cy="2762652"/>
          </a:xfrm>
          <a:prstGeom prst="rect">
            <a:avLst/>
          </a:prstGeom>
          <a:noFill/>
        </p:spPr>
      </p:pic>
      <p:pic>
        <p:nvPicPr>
          <p:cNvPr id="2051" name="Picture 3" descr="C:\Users\Юзер\Downloads\IMG_20250204_1928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188640"/>
            <a:ext cx="4032448" cy="290626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292080" y="306896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«Часики»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2080" y="630932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«Футбол»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323529" y="2555447"/>
            <a:ext cx="39604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12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Arial" pitchFamily="34" charset="0"/>
              <a:ea typeface="Arial" pitchFamily="34" charset="0"/>
              <a:cs typeface="Arial" pitchFamily="34" charset="0"/>
            </a:endParaRPr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179513" y="2635051"/>
            <a:ext cx="324035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1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Тик-так, тик-так,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зычок качался так, Словно маятник часов. </a:t>
            </a:r>
          </a:p>
          <a:p>
            <a:pPr marL="0" marR="0" lvl="0" indent="31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Ты в часы играть готов?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Портфолио Sunnydream: Стоковое фото, видео, аудио | Depositphotos">
            <a:extLst>
              <a:ext uri="{FF2B5EF4-FFF2-40B4-BE49-F238E27FC236}">
                <a16:creationId xmlns:a16="http://schemas.microsoft.com/office/drawing/2014/main" xmlns="" id="{14725DE4-95A6-4CB0-B162-71CB852CB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9" r="23855"/>
          <a:stretch>
            <a:fillRect/>
          </a:stretch>
        </p:blipFill>
        <p:spPr bwMode="auto">
          <a:xfrm>
            <a:off x="0" y="0"/>
            <a:ext cx="9144000" cy="688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: вверх 1">
            <a:extLst>
              <a:ext uri="{FF2B5EF4-FFF2-40B4-BE49-F238E27FC236}">
                <a16:creationId xmlns:a16="http://schemas.microsoft.com/office/drawing/2014/main" xmlns="" id="{593BA868-C374-48B7-BBBF-B87283EB1BB3}"/>
              </a:ext>
            </a:extLst>
          </p:cNvPr>
          <p:cNvSpPr/>
          <p:nvPr/>
        </p:nvSpPr>
        <p:spPr>
          <a:xfrm rot="16200000">
            <a:off x="6386918" y="5207594"/>
            <a:ext cx="762274" cy="79170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dirty="0"/>
              <a:t>ОДР</a:t>
            </a:r>
          </a:p>
        </p:txBody>
      </p:sp>
      <p:sp>
        <p:nvSpPr>
          <p:cNvPr id="4" name="Стрелка: вверх 3">
            <a:extLst>
              <a:ext uri="{FF2B5EF4-FFF2-40B4-BE49-F238E27FC236}">
                <a16:creationId xmlns:a16="http://schemas.microsoft.com/office/drawing/2014/main" xmlns="" id="{5867966A-CACA-4740-B07F-22F082D30444}"/>
              </a:ext>
            </a:extLst>
          </p:cNvPr>
          <p:cNvSpPr/>
          <p:nvPr/>
        </p:nvSpPr>
        <p:spPr>
          <a:xfrm rot="17038272">
            <a:off x="5251485" y="4944428"/>
            <a:ext cx="762274" cy="82842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dirty="0"/>
              <a:t>АДР</a:t>
            </a:r>
          </a:p>
        </p:txBody>
      </p:sp>
      <p:sp>
        <p:nvSpPr>
          <p:cNvPr id="5" name="Стрелка: вверх 4">
            <a:extLst>
              <a:ext uri="{FF2B5EF4-FFF2-40B4-BE49-F238E27FC236}">
                <a16:creationId xmlns:a16="http://schemas.microsoft.com/office/drawing/2014/main" xmlns="" id="{E635B311-FC6E-4FF3-98F3-0D50B8DA90CA}"/>
              </a:ext>
            </a:extLst>
          </p:cNvPr>
          <p:cNvSpPr/>
          <p:nvPr/>
        </p:nvSpPr>
        <p:spPr>
          <a:xfrm rot="16963143">
            <a:off x="4260108" y="4597669"/>
            <a:ext cx="762274" cy="83933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dirty="0"/>
              <a:t>ЭДР</a:t>
            </a:r>
          </a:p>
        </p:txBody>
      </p:sp>
      <p:sp>
        <p:nvSpPr>
          <p:cNvPr id="6" name="Стрелка: вверх 5">
            <a:extLst>
              <a:ext uri="{FF2B5EF4-FFF2-40B4-BE49-F238E27FC236}">
                <a16:creationId xmlns:a16="http://schemas.microsoft.com/office/drawing/2014/main" xmlns="" id="{9B88F6DE-15A1-4F76-8584-23FADBC5837F}"/>
              </a:ext>
            </a:extLst>
          </p:cNvPr>
          <p:cNvSpPr/>
          <p:nvPr/>
        </p:nvSpPr>
        <p:spPr>
          <a:xfrm rot="16903666">
            <a:off x="3271613" y="4220017"/>
            <a:ext cx="762274" cy="75870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dirty="0"/>
              <a:t>УДР</a:t>
            </a:r>
          </a:p>
        </p:txBody>
      </p:sp>
      <p:sp>
        <p:nvSpPr>
          <p:cNvPr id="7" name="Стрелка: вверх 6">
            <a:extLst>
              <a:ext uri="{FF2B5EF4-FFF2-40B4-BE49-F238E27FC236}">
                <a16:creationId xmlns:a16="http://schemas.microsoft.com/office/drawing/2014/main" xmlns="" id="{6B0A9A18-8FF6-45EA-A2ED-9A19DB875AE8}"/>
              </a:ext>
            </a:extLst>
          </p:cNvPr>
          <p:cNvSpPr/>
          <p:nvPr/>
        </p:nvSpPr>
        <p:spPr>
          <a:xfrm rot="17105839">
            <a:off x="2414738" y="3844552"/>
            <a:ext cx="762274" cy="78843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dirty="0"/>
              <a:t>ИДР</a:t>
            </a:r>
          </a:p>
        </p:txBody>
      </p:sp>
      <p:sp>
        <p:nvSpPr>
          <p:cNvPr id="8" name="Стрелка: вверх 7">
            <a:extLst>
              <a:ext uri="{FF2B5EF4-FFF2-40B4-BE49-F238E27FC236}">
                <a16:creationId xmlns:a16="http://schemas.microsoft.com/office/drawing/2014/main" xmlns="" id="{CBCD673F-ECDF-47A7-9FDC-38E2AD5EC76B}"/>
              </a:ext>
            </a:extLst>
          </p:cNvPr>
          <p:cNvSpPr/>
          <p:nvPr/>
        </p:nvSpPr>
        <p:spPr>
          <a:xfrm rot="16399979">
            <a:off x="440874" y="3131279"/>
            <a:ext cx="762274" cy="7146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dirty="0"/>
              <a:t>ЁДР</a:t>
            </a:r>
          </a:p>
        </p:txBody>
      </p:sp>
      <p:sp>
        <p:nvSpPr>
          <p:cNvPr id="9" name="Стрелка: вверх 8">
            <a:extLst>
              <a:ext uri="{FF2B5EF4-FFF2-40B4-BE49-F238E27FC236}">
                <a16:creationId xmlns:a16="http://schemas.microsoft.com/office/drawing/2014/main" xmlns="" id="{CB99D475-BD52-4606-9816-CF926CF673C1}"/>
              </a:ext>
            </a:extLst>
          </p:cNvPr>
          <p:cNvSpPr/>
          <p:nvPr/>
        </p:nvSpPr>
        <p:spPr>
          <a:xfrm rot="17131452">
            <a:off x="1465000" y="3380706"/>
            <a:ext cx="762274" cy="7816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dirty="0"/>
              <a:t>ЮДР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5AB828D6-EACD-46DF-B20F-88F2DDA6316B}"/>
              </a:ext>
            </a:extLst>
          </p:cNvPr>
          <p:cNvSpPr/>
          <p:nvPr/>
        </p:nvSpPr>
        <p:spPr>
          <a:xfrm>
            <a:off x="2173242" y="58243"/>
            <a:ext cx="4858013" cy="6249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Помоги ,забраться на горку, </a:t>
            </a:r>
          </a:p>
          <a:p>
            <a:pPr algn="ctr"/>
            <a:r>
              <a:rPr lang="ru-RU" sz="2400" dirty="0"/>
              <a:t>назови слоги</a:t>
            </a:r>
          </a:p>
        </p:txBody>
      </p:sp>
      <p:pic>
        <p:nvPicPr>
          <p:cNvPr id="15366" name="Picture 6">
            <a:extLst>
              <a:ext uri="{FF2B5EF4-FFF2-40B4-BE49-F238E27FC236}">
                <a16:creationId xmlns:a16="http://schemas.microsoft.com/office/drawing/2014/main" xmlns="" id="{6F0B22B5-822F-4B0F-A93E-9D81D5A86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960150" y="4010798"/>
            <a:ext cx="1781727" cy="2375636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4774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15326 -0.0268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69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326 -0.02685 L -0.27149 -0.0550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149 -0.05509 L -0.37644 -0.103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7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644 -0.1037 L -0.48034 -0.1652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034 -0.16528 L -0.58282 -0.208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0" y="-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282 -0.2081 L -0.69428 -0.2701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7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428 -0.27014 L -0.81159 -0.2946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2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6984B10-0A14-480C-989C-96AC795263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243"/>
          <a:stretch>
            <a:fillRect/>
          </a:stretch>
        </p:blipFill>
        <p:spPr>
          <a:xfrm>
            <a:off x="0" y="-8681"/>
            <a:ext cx="9144000" cy="6866681"/>
          </a:xfrm>
          <a:prstGeom prst="rect">
            <a:avLst/>
          </a:prstGeom>
        </p:spPr>
      </p:pic>
      <p:sp>
        <p:nvSpPr>
          <p:cNvPr id="5" name="Блок-схема: ручное управление 4">
            <a:extLst>
              <a:ext uri="{FF2B5EF4-FFF2-40B4-BE49-F238E27FC236}">
                <a16:creationId xmlns:a16="http://schemas.microsoft.com/office/drawing/2014/main" xmlns="" id="{FAA793AE-4533-41DA-B54E-FEE2334C778E}"/>
              </a:ext>
            </a:extLst>
          </p:cNvPr>
          <p:cNvSpPr/>
          <p:nvPr/>
        </p:nvSpPr>
        <p:spPr>
          <a:xfrm>
            <a:off x="1205144" y="3826277"/>
            <a:ext cx="1737804" cy="1269505"/>
          </a:xfrm>
          <a:prstGeom prst="flowChartManualOperati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ручное управление 11">
            <a:extLst>
              <a:ext uri="{FF2B5EF4-FFF2-40B4-BE49-F238E27FC236}">
                <a16:creationId xmlns:a16="http://schemas.microsoft.com/office/drawing/2014/main" xmlns="" id="{230E9CF6-2857-4FE7-8431-D165DC5768C7}"/>
              </a:ext>
            </a:extLst>
          </p:cNvPr>
          <p:cNvSpPr/>
          <p:nvPr/>
        </p:nvSpPr>
        <p:spPr>
          <a:xfrm>
            <a:off x="1979712" y="2564904"/>
            <a:ext cx="1737804" cy="1269505"/>
          </a:xfrm>
          <a:prstGeom prst="flowChartManualOperati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ручное управление 12">
            <a:extLst>
              <a:ext uri="{FF2B5EF4-FFF2-40B4-BE49-F238E27FC236}">
                <a16:creationId xmlns:a16="http://schemas.microsoft.com/office/drawing/2014/main" xmlns="" id="{C5B99C29-15B1-4256-8F30-50CFD8D29EE2}"/>
              </a:ext>
            </a:extLst>
          </p:cNvPr>
          <p:cNvSpPr/>
          <p:nvPr/>
        </p:nvSpPr>
        <p:spPr>
          <a:xfrm>
            <a:off x="2565647" y="1298358"/>
            <a:ext cx="1737804" cy="1269505"/>
          </a:xfrm>
          <a:prstGeom prst="flowChartManualOperati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ручное управление 13">
            <a:extLst>
              <a:ext uri="{FF2B5EF4-FFF2-40B4-BE49-F238E27FC236}">
                <a16:creationId xmlns:a16="http://schemas.microsoft.com/office/drawing/2014/main" xmlns="" id="{0B491B76-1DA5-46DE-BEBE-9903308208A7}"/>
              </a:ext>
            </a:extLst>
          </p:cNvPr>
          <p:cNvSpPr/>
          <p:nvPr/>
        </p:nvSpPr>
        <p:spPr>
          <a:xfrm>
            <a:off x="267440" y="5089130"/>
            <a:ext cx="1737804" cy="1269505"/>
          </a:xfrm>
          <a:prstGeom prst="flowChartManualOperatio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ручное управление 14">
            <a:extLst>
              <a:ext uri="{FF2B5EF4-FFF2-40B4-BE49-F238E27FC236}">
                <a16:creationId xmlns:a16="http://schemas.microsoft.com/office/drawing/2014/main" xmlns="" id="{72D52186-D2C2-49D1-B17C-FAC5C9ED896A}"/>
              </a:ext>
            </a:extLst>
          </p:cNvPr>
          <p:cNvSpPr/>
          <p:nvPr/>
        </p:nvSpPr>
        <p:spPr>
          <a:xfrm>
            <a:off x="3782999" y="39944"/>
            <a:ext cx="1737804" cy="1269505"/>
          </a:xfrm>
          <a:prstGeom prst="flowChartManualOperati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ручное управление 15">
            <a:extLst>
              <a:ext uri="{FF2B5EF4-FFF2-40B4-BE49-F238E27FC236}">
                <a16:creationId xmlns:a16="http://schemas.microsoft.com/office/drawing/2014/main" xmlns="" id="{E2D13B25-DE40-48AE-B354-78E258CC91D7}"/>
              </a:ext>
            </a:extLst>
          </p:cNvPr>
          <p:cNvSpPr/>
          <p:nvPr/>
        </p:nvSpPr>
        <p:spPr>
          <a:xfrm>
            <a:off x="4840551" y="1309449"/>
            <a:ext cx="1737804" cy="1269505"/>
          </a:xfrm>
          <a:prstGeom prst="flowChartManualOperati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ручное управление 16">
            <a:extLst>
              <a:ext uri="{FF2B5EF4-FFF2-40B4-BE49-F238E27FC236}">
                <a16:creationId xmlns:a16="http://schemas.microsoft.com/office/drawing/2014/main" xmlns="" id="{D3147881-F947-4B42-A04F-88678E94E537}"/>
              </a:ext>
            </a:extLst>
          </p:cNvPr>
          <p:cNvSpPr/>
          <p:nvPr/>
        </p:nvSpPr>
        <p:spPr>
          <a:xfrm>
            <a:off x="5601773" y="2556771"/>
            <a:ext cx="1737804" cy="1269505"/>
          </a:xfrm>
          <a:prstGeom prst="flowChartManualOperati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ручное управление 17">
            <a:extLst>
              <a:ext uri="{FF2B5EF4-FFF2-40B4-BE49-F238E27FC236}">
                <a16:creationId xmlns:a16="http://schemas.microsoft.com/office/drawing/2014/main" xmlns="" id="{05D99606-FA81-4242-9DF9-C9372E3F77CE}"/>
              </a:ext>
            </a:extLst>
          </p:cNvPr>
          <p:cNvSpPr/>
          <p:nvPr/>
        </p:nvSpPr>
        <p:spPr>
          <a:xfrm>
            <a:off x="6348742" y="3826276"/>
            <a:ext cx="1681472" cy="1287248"/>
          </a:xfrm>
          <a:prstGeom prst="flowChartManualOperati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ручное управление 18">
            <a:extLst>
              <a:ext uri="{FF2B5EF4-FFF2-40B4-BE49-F238E27FC236}">
                <a16:creationId xmlns:a16="http://schemas.microsoft.com/office/drawing/2014/main" xmlns="" id="{D4E1D365-DF38-4F03-9B8C-0FF2F93022F4}"/>
              </a:ext>
            </a:extLst>
          </p:cNvPr>
          <p:cNvSpPr/>
          <p:nvPr/>
        </p:nvSpPr>
        <p:spPr>
          <a:xfrm>
            <a:off x="7048316" y="5113524"/>
            <a:ext cx="1737804" cy="1269505"/>
          </a:xfrm>
          <a:prstGeom prst="flowChartManualOperati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ACD48EEA-CFF7-4BA8-9590-69F116C3BAF4}"/>
              </a:ext>
            </a:extLst>
          </p:cNvPr>
          <p:cNvSpPr/>
          <p:nvPr/>
        </p:nvSpPr>
        <p:spPr>
          <a:xfrm>
            <a:off x="1763688" y="5661248"/>
            <a:ext cx="5544615" cy="941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Помоги Коржику, добраться до Компота, </a:t>
            </a:r>
            <a:r>
              <a:rPr lang="ru-RU" sz="2400" dirty="0" smtClean="0"/>
              <a:t>назови </a:t>
            </a:r>
            <a:r>
              <a:rPr lang="ru-RU" sz="2400" dirty="0"/>
              <a:t>слова с сочетанием ДР,ТР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xmlns="" id="{A09D8CE8-9561-4E77-B871-BC1DE36FD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187043" y="2878557"/>
            <a:ext cx="2438103" cy="324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xmlns="" id="{6E157DCF-109E-4729-8DA5-FDCD25412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135784" y="3777321"/>
            <a:ext cx="1737804" cy="23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5016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6315 -0.1583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-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-0.15833 L -0.14544 -0.3435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44 -0.34352 L -0.22721 -0.5113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21 -0.51134 L -0.35169 -0.613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169 -0.61319 L -0.48034 -0.5113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034 -0.51134 L -0.55091 -0.3261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091 -0.32616 L -0.62812 -0.1409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812 -0.14097 L -0.697 -0.01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1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EE8E759-14DE-4917-B895-36184B85F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3188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3E76925A-0ED2-4A85-BDCF-EFB6D81A1D92}"/>
              </a:ext>
            </a:extLst>
          </p:cNvPr>
          <p:cNvSpPr/>
          <p:nvPr/>
        </p:nvSpPr>
        <p:spPr>
          <a:xfrm>
            <a:off x="2422370" y="5823180"/>
            <a:ext cx="4162642" cy="8470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/>
              <a:t>Повтори за котятами, чистоговорки.</a:t>
            </a:r>
          </a:p>
        </p:txBody>
      </p:sp>
      <p:sp>
        <p:nvSpPr>
          <p:cNvPr id="5" name="Взрыв: 14 точек 4">
            <a:extLst>
              <a:ext uri="{FF2B5EF4-FFF2-40B4-BE49-F238E27FC236}">
                <a16:creationId xmlns:a16="http://schemas.microsoft.com/office/drawing/2014/main" xmlns="" id="{9B132704-78F7-4E6D-B56A-572382B0D84E}"/>
              </a:ext>
            </a:extLst>
          </p:cNvPr>
          <p:cNvSpPr/>
          <p:nvPr/>
        </p:nvSpPr>
        <p:spPr>
          <a:xfrm>
            <a:off x="2267744" y="0"/>
            <a:ext cx="3254070" cy="2290526"/>
          </a:xfrm>
          <a:prstGeom prst="irregularSeal2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err="1" smtClean="0"/>
              <a:t>Тра-тра-тра</a:t>
            </a:r>
            <a:r>
              <a:rPr lang="ru-RU" sz="1900" dirty="0" smtClean="0"/>
              <a:t> мы сидели </a:t>
            </a:r>
            <a:r>
              <a:rPr lang="ru-RU" sz="1900" dirty="0"/>
              <a:t>у </a:t>
            </a:r>
            <a:r>
              <a:rPr lang="ru-RU" sz="1900" dirty="0" smtClean="0"/>
              <a:t>костра</a:t>
            </a:r>
          </a:p>
        </p:txBody>
      </p:sp>
      <p:sp>
        <p:nvSpPr>
          <p:cNvPr id="12" name="Взрыв: 14 точек 11">
            <a:extLst>
              <a:ext uri="{FF2B5EF4-FFF2-40B4-BE49-F238E27FC236}">
                <a16:creationId xmlns:a16="http://schemas.microsoft.com/office/drawing/2014/main" xmlns="" id="{AA8240FD-AE68-47C0-8DDB-DC6AD65E8DD0}"/>
              </a:ext>
            </a:extLst>
          </p:cNvPr>
          <p:cNvSpPr/>
          <p:nvPr/>
        </p:nvSpPr>
        <p:spPr>
          <a:xfrm>
            <a:off x="-180528" y="836712"/>
            <a:ext cx="3456384" cy="2290526"/>
          </a:xfrm>
          <a:prstGeom prst="irregularSeal2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err="1" smtClean="0"/>
              <a:t>Тры-тры-тры</a:t>
            </a:r>
            <a:r>
              <a:rPr lang="ru-RU" sz="1900" dirty="0" smtClean="0"/>
              <a:t> </a:t>
            </a:r>
            <a:endParaRPr lang="ru-RU" sz="1900" dirty="0"/>
          </a:p>
          <a:p>
            <a:pPr algn="ctr"/>
            <a:r>
              <a:rPr lang="ru-RU" sz="1900" dirty="0"/>
              <a:t>книга у сестры </a:t>
            </a:r>
          </a:p>
        </p:txBody>
      </p:sp>
      <p:sp>
        <p:nvSpPr>
          <p:cNvPr id="13" name="Взрыв: 14 точек 12">
            <a:extLst>
              <a:ext uri="{FF2B5EF4-FFF2-40B4-BE49-F238E27FC236}">
                <a16:creationId xmlns:a16="http://schemas.microsoft.com/office/drawing/2014/main" xmlns="" id="{984C5F70-C026-42EF-BA87-45459C53E3B6}"/>
              </a:ext>
            </a:extLst>
          </p:cNvPr>
          <p:cNvSpPr/>
          <p:nvPr/>
        </p:nvSpPr>
        <p:spPr>
          <a:xfrm>
            <a:off x="-252536" y="3501008"/>
            <a:ext cx="3168352" cy="2290526"/>
          </a:xfrm>
          <a:prstGeom prst="irregularSeal2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/>
              <a:t>Тру-тру-тру </a:t>
            </a:r>
          </a:p>
          <a:p>
            <a:pPr algn="ctr"/>
            <a:r>
              <a:rPr lang="ru-RU" sz="1900" dirty="0"/>
              <a:t>встану поутру</a:t>
            </a:r>
          </a:p>
        </p:txBody>
      </p:sp>
      <p:sp>
        <p:nvSpPr>
          <p:cNvPr id="14" name="Взрыв: 14 точек 13">
            <a:extLst>
              <a:ext uri="{FF2B5EF4-FFF2-40B4-BE49-F238E27FC236}">
                <a16:creationId xmlns:a16="http://schemas.microsoft.com/office/drawing/2014/main" xmlns="" id="{BE4C752F-8A19-4991-898B-19408D982DD5}"/>
              </a:ext>
            </a:extLst>
          </p:cNvPr>
          <p:cNvSpPr/>
          <p:nvPr/>
        </p:nvSpPr>
        <p:spPr>
          <a:xfrm>
            <a:off x="6876256" y="1844824"/>
            <a:ext cx="2736304" cy="2376264"/>
          </a:xfrm>
          <a:prstGeom prst="irregularSeal2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/>
              <a:t>Дро-дро-дро </a:t>
            </a:r>
          </a:p>
          <a:p>
            <a:pPr algn="ctr"/>
            <a:r>
              <a:rPr lang="ru-RU" sz="1900" dirty="0"/>
              <a:t>новое ведро</a:t>
            </a:r>
          </a:p>
        </p:txBody>
      </p:sp>
      <p:sp>
        <p:nvSpPr>
          <p:cNvPr id="15" name="Взрыв: 14 точек 14">
            <a:extLst>
              <a:ext uri="{FF2B5EF4-FFF2-40B4-BE49-F238E27FC236}">
                <a16:creationId xmlns:a16="http://schemas.microsoft.com/office/drawing/2014/main" xmlns="" id="{8CDAF547-545E-4EB8-9532-25657747F8D5}"/>
              </a:ext>
            </a:extLst>
          </p:cNvPr>
          <p:cNvSpPr/>
          <p:nvPr/>
        </p:nvSpPr>
        <p:spPr>
          <a:xfrm>
            <a:off x="5868144" y="80004"/>
            <a:ext cx="3600400" cy="2412892"/>
          </a:xfrm>
          <a:prstGeom prst="irregularSeal2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/>
              <a:t>Дра-дра-дра </a:t>
            </a:r>
          </a:p>
          <a:p>
            <a:pPr algn="ctr"/>
            <a:r>
              <a:rPr lang="ru-RU" sz="1900" dirty="0"/>
              <a:t>дождь идёт как из ведра</a:t>
            </a:r>
          </a:p>
        </p:txBody>
      </p:sp>
      <p:sp>
        <p:nvSpPr>
          <p:cNvPr id="16" name="Взрыв: 14 точек 15">
            <a:extLst>
              <a:ext uri="{FF2B5EF4-FFF2-40B4-BE49-F238E27FC236}">
                <a16:creationId xmlns:a16="http://schemas.microsoft.com/office/drawing/2014/main" xmlns="" id="{5B09B39D-4A05-4877-A3D5-81F281B5B131}"/>
              </a:ext>
            </a:extLst>
          </p:cNvPr>
          <p:cNvSpPr/>
          <p:nvPr/>
        </p:nvSpPr>
        <p:spPr>
          <a:xfrm>
            <a:off x="5940152" y="3971074"/>
            <a:ext cx="3528392" cy="2364842"/>
          </a:xfrm>
          <a:prstGeom prst="irregularSeal2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/>
              <a:t>Дру-дру-дру </a:t>
            </a:r>
          </a:p>
          <a:p>
            <a:pPr algn="ctr"/>
            <a:r>
              <a:rPr lang="ru-RU" sz="1900" dirty="0"/>
              <a:t>нам купили по ведру</a:t>
            </a:r>
          </a:p>
        </p:txBody>
      </p:sp>
    </p:spTree>
    <p:extLst>
      <p:ext uri="{BB962C8B-B14F-4D97-AF65-F5344CB8AC3E}">
        <p14:creationId xmlns:p14="http://schemas.microsoft.com/office/powerpoint/2010/main" xmlns="" val="293189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3554" name="Picture 2" descr="t1683709618aa.png"/>
          <p:cNvPicPr>
            <a:picLocks noChangeAspect="1" noChangeArrowheads="1"/>
          </p:cNvPicPr>
          <p:nvPr/>
        </p:nvPicPr>
        <p:blipFill>
          <a:blip r:embed="rId2" cstate="print"/>
          <a:srcRect b="49587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 bwMode="auto">
          <a:xfrm>
            <a:off x="395537" y="2852936"/>
            <a:ext cx="3456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РА-РА-РА - рот, рубашка и нора.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251520" y="6381328"/>
            <a:ext cx="3528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РО-РО-РО - робот, роза и перо.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4788024" y="2924944"/>
            <a:ext cx="4355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АР-АР-АР - шар, ковёр и самовар.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4788024" y="6309320"/>
            <a:ext cx="4355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ОР-ОР-ОР - помидор, топор, костёр.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4578" name="Picture 2" descr="t1683709618aa.png"/>
          <p:cNvPicPr>
            <a:picLocks noChangeAspect="1" noChangeArrowheads="1"/>
          </p:cNvPicPr>
          <p:nvPr/>
        </p:nvPicPr>
        <p:blipFill>
          <a:blip r:embed="rId2" cstate="print"/>
          <a:srcRect t="497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 bwMode="auto">
          <a:xfrm>
            <a:off x="251519" y="2996952"/>
            <a:ext cx="3744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РУ-РУ-РУ- -ручка, руль и кенгуру.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395535" y="6381327"/>
            <a:ext cx="4032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РЫ-РЫ-РЫ - каравай, горох, шары.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4860032" y="6381328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УР-УР-УР - абажур, забор и шнур.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4788024" y="3068960"/>
            <a:ext cx="4355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ЫР-ЫР-ЫР - катер, мухомор и сыр.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Picture background"/>
          <p:cNvPicPr>
            <a:picLocks noChangeAspect="1" noChangeArrowheads="1"/>
          </p:cNvPicPr>
          <p:nvPr/>
        </p:nvPicPr>
        <p:blipFill>
          <a:blip r:embed="rId2" cstate="print"/>
          <a:srcRect r="27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https://avatars.mds.yandex.net/i?id=b27b581437be8708593124a340d9e3f7eb1a0ecb-13457071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980727"/>
            <a:ext cx="1944216" cy="165869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172" name="Picture 4" descr="https://avatars.mds.yandex.net/i?id=fd027ac51965d6bc064f096ce38120fa19820e77-5236382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244052">
            <a:off x="6810492" y="2327427"/>
            <a:ext cx="1365953" cy="21426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174" name="Picture 6" descr="https://avatars.mds.yandex.net/i?id=353e7a3855e4296b2c534efffcb0ca11eadd1d2b-5538538-images-thumbs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5157192"/>
            <a:ext cx="2880320" cy="144016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378268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6411248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2530" name="Picture 2" descr="C:\Users\Юзер\Downloads\img18.jpg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5362" name="Picture 2" descr="C:\Users\Юзер\Downloads\Jomk6vZsQHs.jpg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pic>
        <p:nvPicPr>
          <p:cNvPr id="2050" name="Picture 2" descr="https://avatars.mds.yandex.net/i?id=6eaa2b7ba26e4e550d402f68ce73a87e0acc602f-5884718-images-thumbs&amp;n=13"/>
          <p:cNvPicPr>
            <a:picLocks noChangeAspect="1" noChangeArrowheads="1"/>
          </p:cNvPicPr>
          <p:nvPr/>
        </p:nvPicPr>
        <p:blipFill>
          <a:blip r:embed="rId3" cstate="print"/>
          <a:srcRect l="4124" t="4725" b="14951"/>
          <a:stretch>
            <a:fillRect/>
          </a:stretch>
        </p:blipFill>
        <p:spPr bwMode="auto">
          <a:xfrm>
            <a:off x="1043608" y="620688"/>
            <a:ext cx="7200800" cy="57914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pic>
        <p:nvPicPr>
          <p:cNvPr id="52228" name="Picture 4" descr="https://avatars.mds.yandex.net/i?id=8accd0a8c9ec88716fcfd36275f804547d292638-4375317-images-thumbs&amp;n=13"/>
          <p:cNvPicPr>
            <a:picLocks noChangeAspect="1" noChangeArrowheads="1"/>
          </p:cNvPicPr>
          <p:nvPr/>
        </p:nvPicPr>
        <p:blipFill>
          <a:blip r:embed="rId3" cstate="print"/>
          <a:srcRect l="16162" t="66149" r="21212"/>
          <a:stretch>
            <a:fillRect/>
          </a:stretch>
        </p:blipFill>
        <p:spPr bwMode="auto">
          <a:xfrm>
            <a:off x="1979712" y="5661248"/>
            <a:ext cx="4464496" cy="93610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27584" y="620688"/>
            <a:ext cx="73448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Жили были три японца: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Як,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Як-Цидрак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Як-Цидрак-Цидра-Цидронни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Жили были три японки: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Ципа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Ципа-Дрыпа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Ципа-Дрыпа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Лимпопони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Вот они переженились: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Ципе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Як-Цидрак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Ципе-Дрыпе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Як-Цидрак-Цидра-Цидронни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Ципе-Дрыпе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Лимпопони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Вот у них родились дети: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Яка с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Ципой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Шах.</a:t>
            </a:r>
          </a:p>
          <a:p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Як-Цидрака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Ципой-Дрыпой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Шах-Шарах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Як-Цидрак-Цидра-Цидронни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Ципой-Дрыпой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Лимпопони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Шах-Шарах-Шара-Шарони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pic>
        <p:nvPicPr>
          <p:cNvPr id="26626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32656"/>
            <a:ext cx="3456384" cy="2781748"/>
          </a:xfrm>
          <a:prstGeom prst="rect">
            <a:avLst/>
          </a:prstGeom>
          <a:noFill/>
        </p:spPr>
      </p:pic>
      <p:pic>
        <p:nvPicPr>
          <p:cNvPr id="26627" name="Picture 3" descr="C:\Users\Юзер\Downloads\IMG_20250204_1932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96703"/>
            <a:ext cx="3672408" cy="2827735"/>
          </a:xfrm>
          <a:prstGeom prst="rect">
            <a:avLst/>
          </a:prstGeom>
          <a:noFill/>
        </p:spPr>
      </p:pic>
      <p:pic>
        <p:nvPicPr>
          <p:cNvPr id="11" name="Рисунок 10"/>
          <p:cNvPicPr/>
          <p:nvPr/>
        </p:nvPicPr>
        <p:blipFill>
          <a:blip r:embed="rId5" cstate="print"/>
          <a:srcRect t="25243"/>
          <a:stretch>
            <a:fillRect/>
          </a:stretch>
        </p:blipFill>
        <p:spPr bwMode="auto">
          <a:xfrm>
            <a:off x="395536" y="260648"/>
            <a:ext cx="390525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187624" y="4077072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«Качели»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4725144"/>
            <a:ext cx="4248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Сели дети на качели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взлетели выше ели.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Даже солнышка коснулись,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 потом назад вернулись.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pic>
        <p:nvPicPr>
          <p:cNvPr id="1026" name="Picture 2" descr="C:\Users\Юзер\Downloads\smeshnyye-skorogovorki-dlya-detey-1.jpe"/>
          <p:cNvPicPr>
            <a:picLocks noChangeAspect="1" noChangeArrowheads="1"/>
          </p:cNvPicPr>
          <p:nvPr/>
        </p:nvPicPr>
        <p:blipFill>
          <a:blip r:embed="rId3" cstate="print"/>
          <a:srcRect b="5000"/>
          <a:stretch>
            <a:fillRect/>
          </a:stretch>
        </p:blipFill>
        <p:spPr bwMode="auto">
          <a:xfrm>
            <a:off x="179512" y="260648"/>
            <a:ext cx="4383839" cy="2736304"/>
          </a:xfrm>
          <a:prstGeom prst="rect">
            <a:avLst/>
          </a:prstGeom>
          <a:noFill/>
        </p:spPr>
      </p:pic>
      <p:pic>
        <p:nvPicPr>
          <p:cNvPr id="1027" name="Picture 3" descr="C:\Users\Юзер\Downloads\c47f5d8c5ce1de7a3a3cf7dc6668339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60648"/>
            <a:ext cx="4355976" cy="2722485"/>
          </a:xfrm>
          <a:prstGeom prst="rect">
            <a:avLst/>
          </a:prstGeom>
          <a:noFill/>
        </p:spPr>
      </p:pic>
      <p:pic>
        <p:nvPicPr>
          <p:cNvPr id="1029" name="Picture 5" descr="C:\Users\Юзер\Downloads\vesolyye-skorogovorki-dlya-detey-4.jp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73016"/>
            <a:ext cx="4069730" cy="3032956"/>
          </a:xfrm>
          <a:prstGeom prst="rect">
            <a:avLst/>
          </a:prstGeom>
          <a:noFill/>
        </p:spPr>
      </p:pic>
      <p:pic>
        <p:nvPicPr>
          <p:cNvPr id="3074" name="Picture 2" descr="https://avatars.mds.yandex.net/i?id=0bd1566ccf78608e7bf7a8ebf9877ea845154d64-8350569-images-thumbs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573016"/>
            <a:ext cx="4248472" cy="296227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71600" y="4149080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Сидел воробей на сосне,</a:t>
            </a:r>
          </a:p>
          <a:p>
            <a:r>
              <a:rPr lang="ru-RU" b="1" dirty="0" smtClean="0"/>
              <a:t>Заснул и свалился во сне.</a:t>
            </a:r>
          </a:p>
          <a:p>
            <a:r>
              <a:rPr lang="ru-RU" b="1" dirty="0" smtClean="0"/>
              <a:t>Если бы он не свалился во сне.</a:t>
            </a:r>
          </a:p>
          <a:p>
            <a:r>
              <a:rPr lang="ru-RU" b="1" dirty="0" smtClean="0"/>
              <a:t>До сих пор бы сидел на сосне</a:t>
            </a:r>
            <a:endParaRPr lang="ru-RU" b="1" dirty="0"/>
          </a:p>
        </p:txBody>
      </p:sp>
      <p:pic>
        <p:nvPicPr>
          <p:cNvPr id="3076" name="Picture 4" descr="https://avatars.mds.yandex.net/i?id=3632a69bae14a66aef26fd82515da3e2db280998-5373299-images-thumbs&amp;n=13"/>
          <p:cNvPicPr>
            <a:picLocks noChangeAspect="1" noChangeArrowheads="1"/>
          </p:cNvPicPr>
          <p:nvPr/>
        </p:nvPicPr>
        <p:blipFill>
          <a:blip r:embed="rId7" cstate="print"/>
          <a:srcRect b="10226"/>
          <a:stretch>
            <a:fillRect/>
          </a:stretch>
        </p:blipFill>
        <p:spPr bwMode="auto">
          <a:xfrm>
            <a:off x="2123728" y="5445224"/>
            <a:ext cx="1049177" cy="863620"/>
          </a:xfrm>
          <a:prstGeom prst="round2Same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pic>
        <p:nvPicPr>
          <p:cNvPr id="51202" name="Picture 2" descr="C:\Users\Юзер\Downloads\276f410befd4bcd3dd66b02dd03f9e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223792" cy="3167844"/>
          </a:xfrm>
          <a:prstGeom prst="rect">
            <a:avLst/>
          </a:prstGeom>
          <a:noFill/>
        </p:spPr>
      </p:pic>
      <p:pic>
        <p:nvPicPr>
          <p:cNvPr id="51203" name="Picture 3" descr="C:\Users\Юзер\Downloads\smeshnyye-skorogovorki-dlya-detey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60648"/>
            <a:ext cx="4055051" cy="3024336"/>
          </a:xfrm>
          <a:prstGeom prst="rect">
            <a:avLst/>
          </a:prstGeom>
          <a:noFill/>
        </p:spPr>
      </p:pic>
      <p:pic>
        <p:nvPicPr>
          <p:cNvPr id="51204" name="Picture 4" descr="C:\Users\Юзер\Downloads\cG_Z_QupkT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17032"/>
            <a:ext cx="4032448" cy="2922265"/>
          </a:xfrm>
          <a:prstGeom prst="rect">
            <a:avLst/>
          </a:prstGeom>
          <a:noFill/>
        </p:spPr>
      </p:pic>
      <p:pic>
        <p:nvPicPr>
          <p:cNvPr id="51205" name="Picture 5" descr="C:\Users\Юзер\Downloads\B6gyn9shvw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717032"/>
            <a:ext cx="4104456" cy="288416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pic>
        <p:nvPicPr>
          <p:cNvPr id="1026" name="Picture 2" descr="C:\Users\Юзер\Downloads\cG_Z_QupkT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176464" cy="302433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115616" y="476672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b="1" dirty="0" err="1" smtClean="0"/>
              <a:t>Аты-баты</a:t>
            </a:r>
            <a:r>
              <a:rPr lang="ru-RU" b="1" dirty="0" smtClean="0"/>
              <a:t> шли солдаты, </a:t>
            </a:r>
          </a:p>
          <a:p>
            <a:r>
              <a:rPr lang="ru-RU" b="1" dirty="0" err="1" smtClean="0"/>
              <a:t>Аты-баты</a:t>
            </a:r>
            <a:r>
              <a:rPr lang="ru-RU" b="1" dirty="0" smtClean="0"/>
              <a:t> на базар. </a:t>
            </a:r>
          </a:p>
          <a:p>
            <a:r>
              <a:rPr lang="ru-RU" b="1" dirty="0" err="1" smtClean="0"/>
              <a:t>Аты-баты</a:t>
            </a:r>
            <a:r>
              <a:rPr lang="ru-RU" b="1" dirty="0" smtClean="0"/>
              <a:t> что купили, </a:t>
            </a:r>
          </a:p>
          <a:p>
            <a:r>
              <a:rPr lang="ru-RU" b="1" dirty="0" err="1" smtClean="0"/>
              <a:t>Аты-баты</a:t>
            </a:r>
            <a:r>
              <a:rPr lang="ru-RU" b="1" dirty="0" smtClean="0"/>
              <a:t> — самовар. </a:t>
            </a:r>
            <a:endParaRPr lang="ru-RU" b="1" dirty="0"/>
          </a:p>
        </p:txBody>
      </p:sp>
      <p:pic>
        <p:nvPicPr>
          <p:cNvPr id="7" name="Picture 2" descr="C:\Users\Юзер\Downloads\cG_Z_QupkT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01008"/>
            <a:ext cx="4153632" cy="309634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9" name="Picture 2" descr="https://avatars.mds.yandex.net/i?id=0bd1566ccf78608e7bf7a8ebf9877ea845154d64-8350569-images-thumbs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88640"/>
            <a:ext cx="4176464" cy="309634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11" name="Picture 2" descr="https://avatars.mds.yandex.net/i?id=0bd1566ccf78608e7bf7a8ebf9877ea845154d64-8350569-images-thumbs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429000"/>
            <a:ext cx="4176464" cy="321297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1187624" y="4077072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/>
              <a:t>От зорьки до зорьки</a:t>
            </a:r>
          </a:p>
          <a:p>
            <a:pPr>
              <a:buNone/>
            </a:pPr>
            <a:r>
              <a:rPr lang="ru-RU" b="1" dirty="0" smtClean="0"/>
              <a:t>Моряки на вахте зорки.</a:t>
            </a:r>
            <a:endParaRPr lang="ru-RU" b="1" dirty="0"/>
          </a:p>
        </p:txBody>
      </p:sp>
      <p:pic>
        <p:nvPicPr>
          <p:cNvPr id="12290" name="Picture 2" descr="https://avatars.mds.yandex.net/i?id=2a0000017a0bfa96ca45bd77fea319a82135-4455567-images-thumbs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1628800"/>
            <a:ext cx="2016224" cy="151216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296" name="Picture 8" descr="https://avatars.mds.yandex.net/i?id=9194205711b29705731f4fb50e13460d93de42c4-11596005-images-thumbs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5436096" y="5805264"/>
            <a:ext cx="1347643" cy="555527"/>
          </a:xfrm>
          <a:prstGeom prst="snip2SameRect">
            <a:avLst/>
          </a:prstGeom>
          <a:noFill/>
          <a:effectLst>
            <a:softEdge rad="63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5292080" y="980728"/>
            <a:ext cx="3851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Снайпер зоркий, снайпер меткий</a:t>
            </a:r>
          </a:p>
          <a:p>
            <a:r>
              <a:rPr lang="ru-RU" b="1" dirty="0" smtClean="0"/>
              <a:t> Промахнётся очень редко.</a:t>
            </a:r>
          </a:p>
          <a:p>
            <a:r>
              <a:rPr lang="ru-RU" b="1" dirty="0" smtClean="0"/>
              <a:t>Он стрелок, и очень ловкий,</a:t>
            </a:r>
          </a:p>
          <a:p>
            <a:r>
              <a:rPr lang="ru-RU" b="1" dirty="0" smtClean="0"/>
              <a:t>У него в стрельбе сноровка!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364088" y="3717032"/>
            <a:ext cx="331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Вёз корабль карамель,</a:t>
            </a:r>
          </a:p>
          <a:p>
            <a:r>
              <a:rPr lang="ru-RU" b="1" dirty="0" smtClean="0"/>
              <a:t>Наскочил корабль на мель,</a:t>
            </a:r>
          </a:p>
          <a:p>
            <a:r>
              <a:rPr lang="ru-RU" b="1" dirty="0" smtClean="0"/>
              <a:t>И матросы две недели</a:t>
            </a:r>
          </a:p>
          <a:p>
            <a:r>
              <a:rPr lang="ru-RU" b="1" dirty="0" smtClean="0"/>
              <a:t>Карамель на мели ели</a:t>
            </a:r>
            <a:endParaRPr lang="ru-RU" dirty="0"/>
          </a:p>
        </p:txBody>
      </p:sp>
      <p:pic>
        <p:nvPicPr>
          <p:cNvPr id="12298" name="Picture 10" descr="https://avatars.mds.yandex.net/i?id=e558d3aec39b357393ff0a7ffd08daa815a476df8717692d-11431157-images-thumbs&amp;n=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1916832"/>
            <a:ext cx="2448272" cy="128534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300" name="Picture 12" descr="https://avatars.mds.yandex.net/i?id=1a2ffe11e55acd215d05ea39678c19bf5d5d6f7d-9181121-images-thumbs&amp;n=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4869160"/>
            <a:ext cx="2520280" cy="966107"/>
          </a:xfrm>
          <a:prstGeom prst="rect">
            <a:avLst/>
          </a:prstGeom>
          <a:noFill/>
        </p:spPr>
      </p:pic>
      <p:pic>
        <p:nvPicPr>
          <p:cNvPr id="21" name="Picture 8" descr="https://avatars.mds.yandex.net/i?id=9194205711b29705731f4fb50e13460d93de42c4-11596005-images-thumbs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5805264"/>
            <a:ext cx="1347643" cy="555527"/>
          </a:xfrm>
          <a:prstGeom prst="snip2SameRect">
            <a:avLst/>
          </a:prstGeom>
          <a:noFill/>
          <a:effectLst>
            <a:softEdge rad="63500"/>
          </a:effectLst>
        </p:spPr>
      </p:pic>
      <p:pic>
        <p:nvPicPr>
          <p:cNvPr id="12302" name="Picture 14" descr="https://avatars.mds.yandex.net/i?id=b169b663f1d037c93bbf33e73bd0517c7d41f891-10244527-images-thumbs&amp;n=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47664" y="4581128"/>
            <a:ext cx="1656184" cy="165618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 cstate="print"/>
          <a:srcRect b="227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07704" y="1988840"/>
            <a:ext cx="532859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pic>
        <p:nvPicPr>
          <p:cNvPr id="4" name="Image 78"/>
          <p:cNvPicPr/>
          <p:nvPr/>
        </p:nvPicPr>
        <p:blipFill>
          <a:blip r:embed="rId3" cstate="print"/>
          <a:srcRect b="30683"/>
          <a:stretch>
            <a:fillRect/>
          </a:stretch>
        </p:blipFill>
        <p:spPr>
          <a:xfrm>
            <a:off x="683568" y="0"/>
            <a:ext cx="2378968" cy="1988840"/>
          </a:xfrm>
          <a:prstGeom prst="rect">
            <a:avLst/>
          </a:prstGeom>
        </p:spPr>
      </p:pic>
      <p:pic>
        <p:nvPicPr>
          <p:cNvPr id="3074" name="Picture 2" descr="C:\Users\Юзер\Downloads\IMG_20250204_192700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4427984" y="188640"/>
            <a:ext cx="4165104" cy="287139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5536" y="184482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«Вкусное варенье»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" name="Picture 2" descr="C:\Users\Юзер\Downloads\IMG_20250207_171629.jpg"/>
          <p:cNvPicPr>
            <a:picLocks noChangeAspect="1" noChangeArrowheads="1"/>
          </p:cNvPicPr>
          <p:nvPr/>
        </p:nvPicPr>
        <p:blipFill>
          <a:blip r:embed="rId5" cstate="print"/>
          <a:srcRect l="6000" t="10667" r="6000"/>
          <a:stretch>
            <a:fillRect/>
          </a:stretch>
        </p:blipFill>
        <p:spPr bwMode="auto">
          <a:xfrm>
            <a:off x="395536" y="3573016"/>
            <a:ext cx="3888432" cy="2960511"/>
          </a:xfrm>
          <a:prstGeom prst="rect">
            <a:avLst/>
          </a:prstGeom>
          <a:noFill/>
        </p:spPr>
      </p:pic>
      <p:pic>
        <p:nvPicPr>
          <p:cNvPr id="3075" name="Picture 3" descr="C:\Users\Юзер\Downloads\IMG_20250207_171639.jpg"/>
          <p:cNvPicPr>
            <a:picLocks noChangeAspect="1" noChangeArrowheads="1"/>
          </p:cNvPicPr>
          <p:nvPr/>
        </p:nvPicPr>
        <p:blipFill>
          <a:blip r:embed="rId6" cstate="print"/>
          <a:srcRect l="9615" t="10256" r="3846"/>
          <a:stretch>
            <a:fillRect/>
          </a:stretch>
        </p:blipFill>
        <p:spPr bwMode="auto">
          <a:xfrm>
            <a:off x="4932040" y="3581017"/>
            <a:ext cx="3816424" cy="2968329"/>
          </a:xfrm>
          <a:prstGeom prst="rect">
            <a:avLst/>
          </a:prstGeom>
          <a:noFill/>
        </p:spPr>
      </p:pic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467544" y="2350144"/>
            <a:ext cx="36724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175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Блин мы ели с наслажденьем </a:t>
            </a:r>
          </a:p>
          <a:p>
            <a:pPr lvl="0" indent="3175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Перепачкались вареньем.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Чтоб варенье с губ убрать,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Ротик нужно облизать.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pic>
        <p:nvPicPr>
          <p:cNvPr id="4" name="Image 81"/>
          <p:cNvPicPr/>
          <p:nvPr/>
        </p:nvPicPr>
        <p:blipFill>
          <a:blip r:embed="rId3" cstate="print"/>
          <a:srcRect l="32965" t="11085" r="21939" b="45963"/>
          <a:stretch>
            <a:fillRect/>
          </a:stretch>
        </p:blipFill>
        <p:spPr>
          <a:xfrm>
            <a:off x="323528" y="332656"/>
            <a:ext cx="2808312" cy="2376264"/>
          </a:xfrm>
          <a:prstGeom prst="rect">
            <a:avLst/>
          </a:prstGeom>
        </p:spPr>
      </p:pic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573016"/>
            <a:ext cx="2257792" cy="2398740"/>
          </a:xfrm>
          <a:prstGeom prst="rect">
            <a:avLst/>
          </a:prstGeom>
          <a:noFill/>
        </p:spPr>
      </p:pic>
      <p:pic>
        <p:nvPicPr>
          <p:cNvPr id="1027" name="Picture 3" descr="C:\Users\Юзер\Downloads\IMG_20250204_1926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88640"/>
            <a:ext cx="3779912" cy="2842591"/>
          </a:xfrm>
          <a:prstGeom prst="rect">
            <a:avLst/>
          </a:prstGeom>
          <a:noFill/>
        </p:spPr>
      </p:pic>
      <p:pic>
        <p:nvPicPr>
          <p:cNvPr id="4098" name="Picture 2" descr="C:\Users\Юзер\Downloads\IMG_20250207_171736.jpg"/>
          <p:cNvPicPr>
            <a:picLocks noChangeAspect="1" noChangeArrowheads="1"/>
          </p:cNvPicPr>
          <p:nvPr/>
        </p:nvPicPr>
        <p:blipFill>
          <a:blip r:embed="rId6" cstate="print"/>
          <a:srcRect l="11291" r="2142" b="14688"/>
          <a:stretch>
            <a:fillRect/>
          </a:stretch>
        </p:blipFill>
        <p:spPr bwMode="auto">
          <a:xfrm>
            <a:off x="4788024" y="3573016"/>
            <a:ext cx="3799481" cy="280831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580112" y="299695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«Чашечка»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144" y="6309320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«Дятел»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1" name="Image 81"/>
          <p:cNvPicPr/>
          <p:nvPr/>
        </p:nvPicPr>
        <p:blipFill>
          <a:blip r:embed="rId3" cstate="print"/>
          <a:srcRect l="32792" t="55650" r="30498" b="30790"/>
          <a:stretch>
            <a:fillRect/>
          </a:stretch>
        </p:blipFill>
        <p:spPr>
          <a:xfrm>
            <a:off x="395536" y="2636912"/>
            <a:ext cx="2304256" cy="864096"/>
          </a:xfrm>
          <a:prstGeom prst="rect">
            <a:avLst/>
          </a:prstGeom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611560" y="5830051"/>
            <a:ext cx="34563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Дятел на стволе сидит,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Клювом по нему стучит.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Стук да стук, стук да стук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Раздаётся громкий звук.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Picture 5" descr="C:\Users\Юзер\Downloads\Фоны\1612430957_92-p-fon-bezhevo-korichnevii-dlya-prezentatsii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051" cy="6858000"/>
          </a:xfrm>
          <a:prstGeom prst="rect">
            <a:avLst/>
          </a:prstGeom>
          <a:noFill/>
        </p:spPr>
      </p:pic>
      <p:pic>
        <p:nvPicPr>
          <p:cNvPr id="43010" name="Picture 2" descr="C:\Users\Юзер\Downloads\IMG_20250204_1927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3016"/>
            <a:ext cx="3732262" cy="2636073"/>
          </a:xfrm>
          <a:prstGeom prst="rect">
            <a:avLst/>
          </a:prstGeom>
          <a:noFill/>
        </p:spPr>
      </p:pic>
      <p:pic>
        <p:nvPicPr>
          <p:cNvPr id="43013" name="docshape49"/>
          <p:cNvPicPr>
            <a:picLocks noChangeAspect="1" noChangeArrowheads="1"/>
          </p:cNvPicPr>
          <p:nvPr/>
        </p:nvPicPr>
        <p:blipFill>
          <a:blip r:embed="rId4" cstate="print"/>
          <a:srcRect t="49401"/>
          <a:stretch>
            <a:fillRect/>
          </a:stretch>
        </p:blipFill>
        <p:spPr bwMode="auto">
          <a:xfrm>
            <a:off x="539552" y="3212976"/>
            <a:ext cx="2881888" cy="2656263"/>
          </a:xfrm>
          <a:prstGeom prst="rect">
            <a:avLst/>
          </a:prstGeom>
          <a:noFill/>
        </p:spPr>
      </p:pic>
      <p:pic>
        <p:nvPicPr>
          <p:cNvPr id="14" name="docshape45"/>
          <p:cNvPicPr>
            <a:picLocks noChangeAspect="1" noChangeArrowheads="1"/>
          </p:cNvPicPr>
          <p:nvPr/>
        </p:nvPicPr>
        <p:blipFill>
          <a:blip r:embed="rId5" cstate="print"/>
          <a:srcRect l="23401" t="27174" r="25117" b="25889"/>
          <a:stretch>
            <a:fillRect/>
          </a:stretch>
        </p:blipFill>
        <p:spPr bwMode="auto">
          <a:xfrm>
            <a:off x="467544" y="260648"/>
            <a:ext cx="3103924" cy="2680661"/>
          </a:xfrm>
          <a:prstGeom prst="rect">
            <a:avLst/>
          </a:prstGeom>
          <a:noFill/>
        </p:spPr>
      </p:pic>
      <p:pic>
        <p:nvPicPr>
          <p:cNvPr id="5122" name="Picture 2" descr="C:\Users\Юзер\Downloads\IMG_20250207_164148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l="18185" t="10045" r="12505" b="24864"/>
          <a:stretch>
            <a:fillRect/>
          </a:stretch>
        </p:blipFill>
        <p:spPr bwMode="auto">
          <a:xfrm>
            <a:off x="4572000" y="316376"/>
            <a:ext cx="3744416" cy="263737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220072" y="285293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«Месим тесто»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8104" y="623731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«Блинчик»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395536" y="5772822"/>
            <a:ext cx="396044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Испекли блинов немножко, </a:t>
            </a:r>
          </a:p>
          <a:p>
            <a:pPr marL="0" marR="0" lvl="0" indent="6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Остудили на окошке.</a:t>
            </a:r>
          </a:p>
          <a:p>
            <a:pPr indent="635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Есть их будем со сметаной, </a:t>
            </a:r>
          </a:p>
          <a:p>
            <a:pPr indent="635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Пригласим к обеду маму.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6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6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2110</TotalTime>
  <Words>1710</Words>
  <Application>Microsoft Office PowerPoint</Application>
  <PresentationFormat>Экран (4:3)</PresentationFormat>
  <Paragraphs>300</Paragraphs>
  <Slides>63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Формирование речевого дыхания</vt:lpstr>
      <vt:lpstr>Слайд 12</vt:lpstr>
      <vt:lpstr>  «Шторм в стакане»  Ребенку дают стакан с водой и трубочку. Трубочка кладется посередине языка. Ребенок глубоко вдыхает носом и через трубочку медленно выпускает воздух в воду, чтобы образовывались пузырьки. (Нужно следить, чтобы щеки не надувались. а губы были неподвижны</vt:lpstr>
      <vt:lpstr>Слайд 14</vt:lpstr>
      <vt:lpstr>Слайд 15</vt:lpstr>
      <vt:lpstr>Слайд 16</vt:lpstr>
      <vt:lpstr>Слайд 17</vt:lpstr>
      <vt:lpstr>Слайд 18</vt:lpstr>
      <vt:lpstr>Слайд 19</vt:lpstr>
      <vt:lpstr>Игра для развития речевого слуха  Посмотри на рисунки. Девочка поёт: «А-а-а-а», Волк воет: «У-у-у-у», мышка пи­ щит: «И-и-и-и», певец поёт: «О-о-о», медведь ревёт: «Ы-ы-ы». 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Юзер</dc:creator>
  <cp:lastModifiedBy>Юзер</cp:lastModifiedBy>
  <cp:revision>199</cp:revision>
  <dcterms:created xsi:type="dcterms:W3CDTF">2025-02-02T08:24:41Z</dcterms:created>
  <dcterms:modified xsi:type="dcterms:W3CDTF">2025-04-02T09:33:33Z</dcterms:modified>
</cp:coreProperties>
</file>