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56"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CC99"/>
    <a:srgbClr val="FF9999"/>
    <a:srgbClr val="FDC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39" autoAdjust="0"/>
    <p:restoredTop sz="94660"/>
  </p:normalViewPr>
  <p:slideViewPr>
    <p:cSldViewPr>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612A435A-3742-41AF-B3EF-3D89FFEF21A2}" type="slidenum">
              <a:rPr lang="ru-RU" altLang="ru-RU"/>
              <a:pPr/>
              <a:t>‹#›</a:t>
            </a:fld>
            <a:endParaRPr lang="ru-RU" altLang="ru-RU"/>
          </a:p>
        </p:txBody>
      </p:sp>
    </p:spTree>
    <p:extLst>
      <p:ext uri="{BB962C8B-B14F-4D97-AF65-F5344CB8AC3E}">
        <p14:creationId xmlns:p14="http://schemas.microsoft.com/office/powerpoint/2010/main" val="401187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B3961AB3-6B07-4698-B4A1-53E226DF82AF}" type="slidenum">
              <a:rPr lang="ru-RU" altLang="ru-RU"/>
              <a:pPr/>
              <a:t>‹#›</a:t>
            </a:fld>
            <a:endParaRPr lang="ru-RU" altLang="ru-RU"/>
          </a:p>
        </p:txBody>
      </p:sp>
    </p:spTree>
    <p:extLst>
      <p:ext uri="{BB962C8B-B14F-4D97-AF65-F5344CB8AC3E}">
        <p14:creationId xmlns:p14="http://schemas.microsoft.com/office/powerpoint/2010/main" val="220017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782EF166-5229-46C2-8D6E-CDE81D868FE1}" type="slidenum">
              <a:rPr lang="ru-RU" altLang="ru-RU"/>
              <a:pPr/>
              <a:t>‹#›</a:t>
            </a:fld>
            <a:endParaRPr lang="ru-RU" altLang="ru-RU"/>
          </a:p>
        </p:txBody>
      </p:sp>
    </p:spTree>
    <p:extLst>
      <p:ext uri="{BB962C8B-B14F-4D97-AF65-F5344CB8AC3E}">
        <p14:creationId xmlns:p14="http://schemas.microsoft.com/office/powerpoint/2010/main" val="178198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2DBA4631-B7C1-4311-AD3A-AB7403BDC147}" type="slidenum">
              <a:rPr lang="ru-RU" altLang="ru-RU"/>
              <a:pPr/>
              <a:t>‹#›</a:t>
            </a:fld>
            <a:endParaRPr lang="ru-RU" altLang="ru-RU"/>
          </a:p>
        </p:txBody>
      </p:sp>
    </p:spTree>
    <p:extLst>
      <p:ext uri="{BB962C8B-B14F-4D97-AF65-F5344CB8AC3E}">
        <p14:creationId xmlns:p14="http://schemas.microsoft.com/office/powerpoint/2010/main" val="216035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A488A6C2-5442-44DA-A1DC-710E92D64ADA}" type="slidenum">
              <a:rPr lang="ru-RU" altLang="ru-RU"/>
              <a:pPr/>
              <a:t>‹#›</a:t>
            </a:fld>
            <a:endParaRPr lang="ru-RU" altLang="ru-RU"/>
          </a:p>
        </p:txBody>
      </p:sp>
    </p:spTree>
    <p:extLst>
      <p:ext uri="{BB962C8B-B14F-4D97-AF65-F5344CB8AC3E}">
        <p14:creationId xmlns:p14="http://schemas.microsoft.com/office/powerpoint/2010/main" val="174105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69EE07C9-4B8E-425E-959C-B4E4A83F2AB0}" type="slidenum">
              <a:rPr lang="ru-RU" altLang="ru-RU"/>
              <a:pPr/>
              <a:t>‹#›</a:t>
            </a:fld>
            <a:endParaRPr lang="ru-RU" altLang="ru-RU"/>
          </a:p>
        </p:txBody>
      </p:sp>
    </p:spTree>
    <p:extLst>
      <p:ext uri="{BB962C8B-B14F-4D97-AF65-F5344CB8AC3E}">
        <p14:creationId xmlns:p14="http://schemas.microsoft.com/office/powerpoint/2010/main" val="191813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fld id="{ADC25A11-AD38-436E-8936-48EACB35EBF8}" type="slidenum">
              <a:rPr lang="ru-RU" altLang="ru-RU"/>
              <a:pPr/>
              <a:t>‹#›</a:t>
            </a:fld>
            <a:endParaRPr lang="ru-RU" altLang="ru-RU"/>
          </a:p>
        </p:txBody>
      </p:sp>
    </p:spTree>
    <p:extLst>
      <p:ext uri="{BB962C8B-B14F-4D97-AF65-F5344CB8AC3E}">
        <p14:creationId xmlns:p14="http://schemas.microsoft.com/office/powerpoint/2010/main" val="138943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fld id="{371DFDB8-1A1C-44D1-8D6B-FC1F8CCE28F0}" type="slidenum">
              <a:rPr lang="ru-RU" altLang="ru-RU"/>
              <a:pPr/>
              <a:t>‹#›</a:t>
            </a:fld>
            <a:endParaRPr lang="ru-RU" altLang="ru-RU"/>
          </a:p>
        </p:txBody>
      </p:sp>
    </p:spTree>
    <p:extLst>
      <p:ext uri="{BB962C8B-B14F-4D97-AF65-F5344CB8AC3E}">
        <p14:creationId xmlns:p14="http://schemas.microsoft.com/office/powerpoint/2010/main" val="261143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fld id="{62D1155B-6790-4EDC-B569-8CE5C17EE460}" type="slidenum">
              <a:rPr lang="ru-RU" altLang="ru-RU"/>
              <a:pPr/>
              <a:t>‹#›</a:t>
            </a:fld>
            <a:endParaRPr lang="ru-RU" altLang="ru-RU"/>
          </a:p>
        </p:txBody>
      </p:sp>
    </p:spTree>
    <p:extLst>
      <p:ext uri="{BB962C8B-B14F-4D97-AF65-F5344CB8AC3E}">
        <p14:creationId xmlns:p14="http://schemas.microsoft.com/office/powerpoint/2010/main" val="336437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E9353359-003F-44E5-A760-0DE069C62797}" type="slidenum">
              <a:rPr lang="ru-RU" altLang="ru-RU"/>
              <a:pPr/>
              <a:t>‹#›</a:t>
            </a:fld>
            <a:endParaRPr lang="ru-RU" altLang="ru-RU"/>
          </a:p>
        </p:txBody>
      </p:sp>
    </p:spTree>
    <p:extLst>
      <p:ext uri="{BB962C8B-B14F-4D97-AF65-F5344CB8AC3E}">
        <p14:creationId xmlns:p14="http://schemas.microsoft.com/office/powerpoint/2010/main" val="190911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67067406-6AC0-48BC-A375-2599E93445C6}" type="slidenum">
              <a:rPr lang="ru-RU" altLang="ru-RU"/>
              <a:pPr/>
              <a:t>‹#›</a:t>
            </a:fld>
            <a:endParaRPr lang="ru-RU" altLang="ru-RU"/>
          </a:p>
        </p:txBody>
      </p:sp>
    </p:spTree>
    <p:extLst>
      <p:ext uri="{BB962C8B-B14F-4D97-AF65-F5344CB8AC3E}">
        <p14:creationId xmlns:p14="http://schemas.microsoft.com/office/powerpoint/2010/main" val="158006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000000"/>
                </a:solidFill>
              </a:defRPr>
            </a:lvl1pPr>
          </a:lstStyle>
          <a:p>
            <a:fld id="{1DFDDC83-3847-4F02-9F61-ABDDCDA2195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Monotype Corsiva" pitchFamily="66" charset="0"/>
        </a:defRPr>
      </a:lvl2pPr>
      <a:lvl3pPr algn="ctr" rtl="0" eaLnBrk="0" fontAlgn="base" hangingPunct="0">
        <a:spcBef>
          <a:spcPct val="0"/>
        </a:spcBef>
        <a:spcAft>
          <a:spcPct val="0"/>
        </a:spcAft>
        <a:defRPr sz="4100" b="1">
          <a:solidFill>
            <a:schemeClr val="tx1"/>
          </a:solidFill>
          <a:latin typeface="Monotype Corsiva" pitchFamily="66" charset="0"/>
        </a:defRPr>
      </a:lvl3pPr>
      <a:lvl4pPr algn="ctr" rtl="0" eaLnBrk="0" fontAlgn="base" hangingPunct="0">
        <a:spcBef>
          <a:spcPct val="0"/>
        </a:spcBef>
        <a:spcAft>
          <a:spcPct val="0"/>
        </a:spcAft>
        <a:defRPr sz="4100" b="1">
          <a:solidFill>
            <a:schemeClr val="tx1"/>
          </a:solidFill>
          <a:latin typeface="Monotype Corsiva" pitchFamily="66" charset="0"/>
        </a:defRPr>
      </a:lvl4pPr>
      <a:lvl5pPr algn="ctr" rtl="0" eaLnBrk="0" fontAlgn="base" hangingPunct="0">
        <a:spcBef>
          <a:spcPct val="0"/>
        </a:spcBef>
        <a:spcAft>
          <a:spcPct val="0"/>
        </a:spcAft>
        <a:defRPr sz="4100" b="1">
          <a:solidFill>
            <a:schemeClr val="tx1"/>
          </a:solidFill>
          <a:latin typeface="Monotype Corsiva" pitchFamily="66" charset="0"/>
        </a:defRPr>
      </a:lvl5pPr>
      <a:lvl6pPr marL="457200" algn="ctr" rtl="0" fontAlgn="base">
        <a:spcBef>
          <a:spcPct val="0"/>
        </a:spcBef>
        <a:spcAft>
          <a:spcPct val="0"/>
        </a:spcAft>
        <a:defRPr sz="4100" b="1">
          <a:solidFill>
            <a:schemeClr val="tx1"/>
          </a:solidFill>
          <a:latin typeface="Monotype Corsiva" pitchFamily="66" charset="0"/>
        </a:defRPr>
      </a:lvl6pPr>
      <a:lvl7pPr marL="914400" algn="ctr" rtl="0" fontAlgn="base">
        <a:spcBef>
          <a:spcPct val="0"/>
        </a:spcBef>
        <a:spcAft>
          <a:spcPct val="0"/>
        </a:spcAft>
        <a:defRPr sz="4100" b="1">
          <a:solidFill>
            <a:schemeClr val="tx1"/>
          </a:solidFill>
          <a:latin typeface="Monotype Corsiva" pitchFamily="66" charset="0"/>
        </a:defRPr>
      </a:lvl7pPr>
      <a:lvl8pPr marL="1371600" algn="ctr" rtl="0" fontAlgn="base">
        <a:spcBef>
          <a:spcPct val="0"/>
        </a:spcBef>
        <a:spcAft>
          <a:spcPct val="0"/>
        </a:spcAft>
        <a:defRPr sz="4100" b="1">
          <a:solidFill>
            <a:schemeClr val="tx1"/>
          </a:solidFill>
          <a:latin typeface="Monotype Corsiva" pitchFamily="66" charset="0"/>
        </a:defRPr>
      </a:lvl8pPr>
      <a:lvl9pPr marL="1828800" algn="ctr" rtl="0" fontAlgn="base">
        <a:spcBef>
          <a:spcPct val="0"/>
        </a:spcBef>
        <a:spcAft>
          <a:spcPct val="0"/>
        </a:spcAft>
        <a:defRPr sz="4100" b="1">
          <a:solidFill>
            <a:schemeClr val="tx1"/>
          </a:solidFill>
          <a:latin typeface="Monotype Corsiva" pitchFamily="66" charset="0"/>
        </a:defRPr>
      </a:lvl9pPr>
    </p:titleStyle>
    <p:bodyStyle>
      <a:lvl1pPr marL="547688" indent="-411163" algn="l" rtl="0" eaLnBrk="0" fontAlgn="base" hangingPunct="0">
        <a:spcBef>
          <a:spcPct val="20000"/>
        </a:spcBef>
        <a:spcAft>
          <a:spcPct val="0"/>
        </a:spcAft>
        <a:buClr>
          <a:srgbClr val="000000"/>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DC7E1"/>
            </a:gs>
            <a:gs pos="53000">
              <a:srgbClr val="D4DEFF"/>
            </a:gs>
            <a:gs pos="83000">
              <a:srgbClr val="D4DEFF"/>
            </a:gs>
            <a:gs pos="100000">
              <a:srgbClr val="96AB94"/>
            </a:gs>
          </a:gsLst>
          <a:path path="rect">
            <a:fillToRect r="100000" b="100000"/>
          </a:path>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defRPr/>
            </a:pPr>
            <a:r>
              <a:rPr lang="ru-RU" dirty="0" smtClean="0"/>
              <a:t/>
            </a:r>
            <a:br>
              <a:rPr lang="ru-RU" dirty="0" smtClean="0"/>
            </a:br>
            <a:r>
              <a:rPr lang="ru-RU" dirty="0" smtClean="0"/>
              <a:t/>
            </a:r>
            <a:br>
              <a:rPr lang="ru-RU" dirty="0" smtClean="0"/>
            </a:br>
            <a:r>
              <a:rPr lang="ru-RU" dirty="0" smtClean="0">
                <a:solidFill>
                  <a:srgbClr val="C00000"/>
                </a:solidFill>
                <a:effectLst/>
              </a:rPr>
              <a:t>Нетрадиционный подход к организации учебно-воспитательного процесса в творческом объединении  МАУДО ЦДО «РУКОДЕЛЬНИЦА»</a:t>
            </a:r>
            <a:br>
              <a:rPr lang="ru-RU" dirty="0" smtClean="0">
                <a:solidFill>
                  <a:srgbClr val="C00000"/>
                </a:solidFill>
                <a:effectLst/>
              </a:rPr>
            </a:br>
            <a:r>
              <a:rPr lang="ru-RU" dirty="0" smtClean="0">
                <a:solidFill>
                  <a:srgbClr val="C00000"/>
                </a:solidFill>
                <a:effectLst/>
              </a:rPr>
              <a:t>(конструирование и моделирование одежды)</a:t>
            </a:r>
            <a:endParaRPr lang="ru-RU" dirty="0">
              <a:solidFill>
                <a:srgbClr val="C00000"/>
              </a:solidFill>
              <a:effectLst/>
            </a:endParaRPr>
          </a:p>
        </p:txBody>
      </p:sp>
      <p:sp>
        <p:nvSpPr>
          <p:cNvPr id="2051" name="Rectangle 3"/>
          <p:cNvSpPr>
            <a:spLocks noGrp="1" noChangeArrowheads="1"/>
          </p:cNvSpPr>
          <p:nvPr>
            <p:ph idx="1"/>
          </p:nvPr>
        </p:nvSpPr>
        <p:spPr>
          <a:xfrm>
            <a:off x="457200" y="2349500"/>
            <a:ext cx="8229600" cy="3743325"/>
          </a:xfrm>
        </p:spPr>
        <p:txBody>
          <a:bodyPr/>
          <a:lstStyle/>
          <a:p>
            <a:pPr>
              <a:defRPr/>
            </a:pPr>
            <a:endParaRPr lang="ru-RU" dirty="0" smtClean="0"/>
          </a:p>
          <a:p>
            <a:pPr marL="136525" indent="0">
              <a:buFont typeface="Wingdings 2" panose="05020102010507070707" pitchFamily="18" charset="2"/>
              <a:buNone/>
              <a:defRPr/>
            </a:pPr>
            <a:r>
              <a:rPr lang="ru-RU" dirty="0" smtClean="0"/>
              <a:t>           Руководитель : Полякова Марина Николаевна</a:t>
            </a:r>
          </a:p>
        </p:txBody>
      </p:sp>
      <p:sp>
        <p:nvSpPr>
          <p:cNvPr id="12292" name="WordArt 4"/>
          <p:cNvSpPr>
            <a:spLocks noChangeArrowheads="1" noChangeShapeType="1" noTextEdit="1"/>
          </p:cNvSpPr>
          <p:nvPr/>
        </p:nvSpPr>
        <p:spPr bwMode="auto">
          <a:xfrm>
            <a:off x="2071670" y="6215082"/>
            <a:ext cx="4786346" cy="461968"/>
          </a:xfrm>
          <a:prstGeom prst="rect">
            <a:avLst/>
          </a:prstGeom>
        </p:spPr>
        <p:txBody>
          <a:bodyPr wrap="none" fromWordArt="1">
            <a:prstTxWarp prst="textCascadeUp">
              <a:avLst>
                <a:gd name="adj" fmla="val 66799"/>
              </a:avLst>
            </a:prstTxWarp>
            <a:scene3d>
              <a:camera prst="perspectiveRelaxedModerately" fov="7200000">
                <a:rot lat="21000000" lon="0" rev="0"/>
              </a:camera>
              <a:lightRig rig="sunset" dir="r"/>
            </a:scene3d>
            <a:sp3d extrusionH="430200" contourW="12700" prstMaterial="metal">
              <a:bevelT w="38100" h="38100" prst="angle"/>
              <a:bevelB w="38100" h="38100" prst="angle"/>
              <a:extrusionClr>
                <a:srgbClr val="00CC99"/>
              </a:extrusionClr>
              <a:contourClr>
                <a:srgbClr val="CC3300"/>
              </a:contourClr>
            </a:sp3d>
          </a:bodyPr>
          <a:lstStyle/>
          <a:p>
            <a:pPr algn="ctr" eaLnBrk="1" hangingPunct="1">
              <a:defRPr/>
            </a:pPr>
            <a:r>
              <a:rPr lang="ru-RU" sz="2400" kern="10" dirty="0">
                <a:ln w="9525" cmpd="sn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round/>
                  <a:headEnd/>
                  <a:tailEnd/>
                </a:ln>
                <a:gradFill flip="none" rotWithShape="1">
                  <a:gsLst>
                    <a:gs pos="0">
                      <a:srgbClr val="FDC7E1"/>
                    </a:gs>
                    <a:gs pos="30000">
                      <a:srgbClr val="66008F"/>
                    </a:gs>
                    <a:gs pos="64999">
                      <a:srgbClr val="BA0066"/>
                    </a:gs>
                    <a:gs pos="89999">
                      <a:srgbClr val="FF0000"/>
                    </a:gs>
                    <a:gs pos="100000">
                      <a:srgbClr val="FF8200"/>
                    </a:gs>
                  </a:gsLst>
                  <a:lin ang="5400000" scaled="0"/>
                  <a:tileRect r="-100000" b="-100000"/>
                </a:gradFill>
                <a:latin typeface="Arial"/>
                <a:cs typeface="Arial"/>
              </a:rPr>
              <a:t>.</a:t>
            </a:r>
          </a:p>
        </p:txBody>
      </p:sp>
      <p:pic>
        <p:nvPicPr>
          <p:cNvPr id="2053" name="Объект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375025"/>
            <a:ext cx="604837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68313" y="188913"/>
            <a:ext cx="8229600" cy="2303462"/>
          </a:xfrm>
        </p:spPr>
        <p:txBody>
          <a:bodyPr/>
          <a:lstStyle/>
          <a:p>
            <a:pPr algn="ctr" eaLnBrk="1" hangingPunct="1">
              <a:lnSpc>
                <a:spcPct val="80000"/>
              </a:lnSpc>
              <a:buFontTx/>
              <a:buNone/>
            </a:pPr>
            <a:r>
              <a:rPr lang="ru-RU" altLang="ru-RU" sz="1800" b="1" i="1" smtClean="0"/>
              <a:t>     Марина Николаевна стала использовать такие новые формы проведения занятий, которые способствуют более полноценному анализу индивидуальных достижений каждого ребёнка. На основе индивидуальных планов она разработала индивидуальный проект творческого развития личности каждой обучающейся, в результате чего у обучающихся вырабатывается чувство собственного достоинства и этической защищённости, вырабатывается характер поведения наедине с собой и в коллективе, в сложных нравственных ситуациях. </a:t>
            </a:r>
          </a:p>
        </p:txBody>
      </p:sp>
      <p:pic>
        <p:nvPicPr>
          <p:cNvPr id="11267" name="Picture 4" descr="ja25-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492375"/>
            <a:ext cx="273685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ja25-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492375"/>
            <a:ext cx="27559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0" y="188913"/>
            <a:ext cx="9144000" cy="2016125"/>
          </a:xfrm>
        </p:spPr>
        <p:txBody>
          <a:bodyPr/>
          <a:lstStyle/>
          <a:p>
            <a:pPr algn="ctr" eaLnBrk="1" hangingPunct="1">
              <a:buFontTx/>
              <a:buNone/>
            </a:pPr>
            <a:r>
              <a:rPr lang="ru-RU" altLang="ru-RU" sz="2000" b="1" i="1" smtClean="0"/>
              <a:t>Работа в соавторстве с обучающимися, работа по принципу «педагог - это творец» - наглядный пример. Марина Николаевна осуществила мечту работать с дошколятами. Так была разработана и изготовлена коллекция для младшей группы «Бал цветов»</a:t>
            </a:r>
          </a:p>
        </p:txBody>
      </p:sp>
      <p:pic>
        <p:nvPicPr>
          <p:cNvPr id="12291" name="Picture 4" descr="ja25-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292600"/>
            <a:ext cx="442912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ja25-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292600"/>
            <a:ext cx="16557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ja25-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4292600"/>
            <a:ext cx="16557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ja25-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205038"/>
            <a:ext cx="12954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descr="ja25-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2276475"/>
            <a:ext cx="10080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1" descr="ja25-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2349500"/>
            <a:ext cx="32400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0" y="188913"/>
            <a:ext cx="9144000" cy="2952750"/>
          </a:xfrm>
        </p:spPr>
        <p:txBody>
          <a:bodyPr/>
          <a:lstStyle/>
          <a:p>
            <a:pPr algn="ctr" eaLnBrk="1" hangingPunct="1">
              <a:lnSpc>
                <a:spcPct val="80000"/>
              </a:lnSpc>
              <a:buFontTx/>
              <a:buNone/>
            </a:pPr>
            <a:r>
              <a:rPr lang="ru-RU" altLang="ru-RU" sz="1800" b="1" i="1" smtClean="0"/>
              <a:t>Нетрадиционные отношения «педагог и обучающийся»  рассматриваются как равноправные взаимоотношения партнёров, где Марина Николаевна не воспитывает, не учит, а стимулирует активность детей к саморазвитию. Им предлагается выбор тем коллекций, методов обработки, индивидуального оформления задуманного образа, внесение изменений в конструирование и декорирование изделия. Ярким примером таких отношений являются коллекции моделей одежды :</a:t>
            </a:r>
          </a:p>
          <a:p>
            <a:pPr eaLnBrk="1" hangingPunct="1">
              <a:lnSpc>
                <a:spcPct val="80000"/>
              </a:lnSpc>
              <a:buFontTx/>
              <a:buNone/>
            </a:pPr>
            <a:r>
              <a:rPr lang="ru-RU" altLang="ru-RU" sz="1800" b="1" i="1" smtClean="0"/>
              <a:t>                «Императорский бал» - старшая группа.</a:t>
            </a:r>
          </a:p>
          <a:p>
            <a:pPr eaLnBrk="1" hangingPunct="1">
              <a:lnSpc>
                <a:spcPct val="80000"/>
              </a:lnSpc>
              <a:buFontTx/>
              <a:buNone/>
            </a:pPr>
            <a:r>
              <a:rPr lang="ru-RU" altLang="ru-RU" sz="1800" b="1" i="1" smtClean="0"/>
              <a:t>                «Волшебные фонарики» - средняя группа.</a:t>
            </a:r>
          </a:p>
          <a:p>
            <a:pPr eaLnBrk="1" hangingPunct="1">
              <a:lnSpc>
                <a:spcPct val="80000"/>
              </a:lnSpc>
              <a:buFontTx/>
              <a:buNone/>
            </a:pPr>
            <a:r>
              <a:rPr lang="ru-RU" altLang="ru-RU" sz="1800" b="1" i="1" smtClean="0"/>
              <a:t>                «Весёлые циркачи» - младшая группа.</a:t>
            </a:r>
          </a:p>
          <a:p>
            <a:pPr eaLnBrk="1" hangingPunct="1">
              <a:lnSpc>
                <a:spcPct val="80000"/>
              </a:lnSpc>
              <a:buFontTx/>
              <a:buNone/>
            </a:pPr>
            <a:r>
              <a:rPr lang="ru-RU" altLang="ru-RU" sz="1800" b="1" i="1" smtClean="0"/>
              <a:t>                «История РОССИИ глазами детей»      </a:t>
            </a:r>
          </a:p>
        </p:txBody>
      </p:sp>
      <p:pic>
        <p:nvPicPr>
          <p:cNvPr id="13315" name="Picture 5" descr="ja25-0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2636838"/>
            <a:ext cx="2879725"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ja25-0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997200"/>
            <a:ext cx="30670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pic>
        <p:nvPicPr>
          <p:cNvPr id="3074" name="Picture 4" descr="PIC_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924175"/>
            <a:ext cx="511333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idx="1"/>
          </p:nvPr>
        </p:nvSpPr>
        <p:spPr>
          <a:xfrm>
            <a:off x="0" y="0"/>
            <a:ext cx="9144000" cy="4221163"/>
          </a:xfrm>
        </p:spPr>
        <p:txBody>
          <a:bodyPr/>
          <a:lstStyle/>
          <a:p>
            <a:pPr algn="ctr" eaLnBrk="1" hangingPunct="1">
              <a:buFontTx/>
              <a:buNone/>
            </a:pPr>
            <a:r>
              <a:rPr lang="ru-RU" altLang="ru-RU" sz="1800" b="1" i="1" smtClean="0"/>
              <a:t>Марина Николаевна организовала мастерскую «РУКОДЕЛЬНИЦА» в 1993 году.</a:t>
            </a:r>
          </a:p>
          <a:p>
            <a:pPr algn="ctr" eaLnBrk="1" hangingPunct="1">
              <a:buFontTx/>
              <a:buNone/>
            </a:pPr>
            <a:r>
              <a:rPr lang="ru-RU" altLang="ru-RU" sz="1800" b="1" i="1" smtClean="0"/>
              <a:t>На базе этой мастерской в 2001 году было организованно творческое объединение «КОНСТРУИРОВАНИЕ и МОДЕЛИРОВАНИЕ ОДЕЖДЫ»., основной целью которого является воспитание личности на основе приобщения к общечеловеческим ценностям, решение проблем развития творческой личности, удовлетворение интереса детей и подростков к искусству, формирование эстетического вкуса и творческой активности учащихся. Образовательная область  объединения призвана способствовать целостному развитию обучающихся, практической реализации ими знаний и умений в создании моделей.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827088" y="333375"/>
            <a:ext cx="7705725" cy="2016125"/>
          </a:xfrm>
        </p:spPr>
        <p:txBody>
          <a:bodyPr/>
          <a:lstStyle/>
          <a:p>
            <a:pPr eaLnBrk="1" hangingPunct="1">
              <a:lnSpc>
                <a:spcPct val="80000"/>
              </a:lnSpc>
            </a:pPr>
            <a:r>
              <a:rPr lang="ru-RU" altLang="ru-RU" sz="2000" b="1" i="1" smtClean="0"/>
              <a:t>Освоив методы моделирования и конструирования одежды Марина Николаевна разработала и создала коллекцию «Восточный рай». Она сыграла важную роль в развитии творческих способностей детей, получивших возможность самоутверждения в школе. Модели изготавливаются и демонстрируются обучающимися.</a:t>
            </a:r>
            <a:r>
              <a:rPr lang="ru-RU" altLang="ru-RU" sz="2000" b="1" smtClean="0"/>
              <a:t>  </a:t>
            </a:r>
          </a:p>
        </p:txBody>
      </p:sp>
      <p:pic>
        <p:nvPicPr>
          <p:cNvPr id="4099" name="Picture 5" descr="ja25-0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565400"/>
            <a:ext cx="271621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ja25-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65400"/>
            <a:ext cx="25908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ja25-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565400"/>
            <a:ext cx="273526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8"/>
          <p:cNvSpPr>
            <a:spLocks noChangeArrowheads="1" noChangeShapeType="1" noTextEdit="1"/>
          </p:cNvSpPr>
          <p:nvPr/>
        </p:nvSpPr>
        <p:spPr bwMode="auto">
          <a:xfrm>
            <a:off x="323850" y="6021388"/>
            <a:ext cx="1512888" cy="668337"/>
          </a:xfrm>
          <a:prstGeom prst="rect">
            <a:avLst/>
          </a:prstGeom>
        </p:spPr>
        <p:txBody>
          <a:bodyPr wrap="none" fromWordArt="1">
            <a:prstTxWarp prst="textCascadeUp">
              <a:avLst>
                <a:gd name="adj" fmla="val 44444"/>
              </a:avLst>
            </a:prstTxWarp>
            <a:scene3d>
              <a:camera prst="legacyPerspectiveTopLeft">
                <a:rot lat="0" lon="20519989" rev="0"/>
              </a:camera>
              <a:lightRig rig="legacyHarsh3" dir="r"/>
            </a:scene3d>
            <a:sp3d extrusionH="430200" prstMaterial="legacyMatte">
              <a:extrusionClr>
                <a:srgbClr val="006600"/>
              </a:extrusionClr>
              <a:contourClr>
                <a:srgbClr val="FFFFFF"/>
              </a:contourClr>
            </a:sp3d>
          </a:bodyPr>
          <a:lstStyle/>
          <a:p>
            <a:pPr algn="ctr"/>
            <a:endParaRPr lang="ru-RU" sz="2400" kern="10">
              <a:ln w="9525">
                <a:round/>
                <a:headEnd/>
                <a:tailEnd/>
              </a:ln>
              <a:blipFill dpi="0" rotWithShape="1">
                <a:blip r:embed="rId5"/>
                <a:srcRect/>
                <a:tile tx="0" ty="0" sx="100000" sy="100000" flip="none" algn="tl"/>
              </a:blipFill>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23850" y="188913"/>
            <a:ext cx="8229600" cy="1655762"/>
          </a:xfrm>
        </p:spPr>
        <p:txBody>
          <a:bodyPr/>
          <a:lstStyle/>
          <a:p>
            <a:pPr algn="ctr" eaLnBrk="1" hangingPunct="1">
              <a:lnSpc>
                <a:spcPct val="90000"/>
              </a:lnSpc>
              <a:buFontTx/>
              <a:buNone/>
            </a:pPr>
            <a:r>
              <a:rPr lang="ru-RU" altLang="ru-RU" sz="2000" b="1" i="1" smtClean="0"/>
              <a:t>Ориентируясь на взгляды, позиции обучающихся создана коллекция «Праздник в душе», показывающая варианты праздничных костюмов, применяемых на выпускных вечерах, днях рождения модели одежды рассказывают о характере обучающихся, мы видим всплеск эмоций в момент конструирования.   </a:t>
            </a:r>
          </a:p>
        </p:txBody>
      </p:sp>
      <p:pic>
        <p:nvPicPr>
          <p:cNvPr id="5123" name="Picture 4" descr="ja25-0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349500"/>
            <a:ext cx="257175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ja25-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349500"/>
            <a:ext cx="280828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ja25-0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349500"/>
            <a:ext cx="27432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68313" y="188913"/>
            <a:ext cx="8229600" cy="1511300"/>
          </a:xfrm>
        </p:spPr>
        <p:txBody>
          <a:bodyPr/>
          <a:lstStyle/>
          <a:p>
            <a:pPr algn="ctr" eaLnBrk="1" hangingPunct="1">
              <a:buFontTx/>
              <a:buNone/>
            </a:pPr>
            <a:r>
              <a:rPr lang="ru-RU" altLang="ru-RU" sz="2000" b="1" i="1" smtClean="0"/>
              <a:t>Коллекция моделей одежды «Девушки из высшего общества» раскрыла устойчивый интерес девушек к профессиональной деятельности, показала организацию нашей совместной творческой работы, раскрыла значимые качества личности.  </a:t>
            </a:r>
          </a:p>
        </p:txBody>
      </p:sp>
      <p:pic>
        <p:nvPicPr>
          <p:cNvPr id="6147" name="Picture 4" descr="ja25-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2951163"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ja25-0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060575"/>
            <a:ext cx="2798762"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ja25-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060575"/>
            <a:ext cx="2624137"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539750" y="188913"/>
            <a:ext cx="8229600" cy="1757362"/>
          </a:xfrm>
        </p:spPr>
        <p:txBody>
          <a:bodyPr/>
          <a:lstStyle/>
          <a:p>
            <a:pPr algn="ctr" eaLnBrk="1" hangingPunct="1">
              <a:lnSpc>
                <a:spcPct val="80000"/>
              </a:lnSpc>
              <a:buFontTx/>
              <a:buNone/>
            </a:pPr>
            <a:r>
              <a:rPr lang="ru-RU" altLang="ru-RU" sz="1800" b="1" i="1" smtClean="0"/>
              <a:t>Высший уровень взаимодействия основного и дополнительного образования Марина Николаевна реализует через проектирование образовательной программы. Проект «Индивидуальное развитие личности» творческого объединения «КОНСТРУИРОВАНИЕ И МОДЕЛИРОВАНИЕ ОДЕЖДЫ». В его основу заложены две программы:</a:t>
            </a:r>
          </a:p>
          <a:p>
            <a:pPr algn="ctr" eaLnBrk="1" hangingPunct="1">
              <a:lnSpc>
                <a:spcPct val="80000"/>
              </a:lnSpc>
            </a:pPr>
            <a:r>
              <a:rPr lang="ru-RU" altLang="ru-RU" sz="1800" b="1" i="1" smtClean="0"/>
              <a:t>Программа конструирования и моделирования одежды.</a:t>
            </a:r>
          </a:p>
          <a:p>
            <a:pPr algn="ctr" eaLnBrk="1" hangingPunct="1">
              <a:lnSpc>
                <a:spcPct val="80000"/>
              </a:lnSpc>
            </a:pPr>
            <a:r>
              <a:rPr lang="ru-RU" altLang="ru-RU" sz="1800" b="1" i="1" smtClean="0"/>
              <a:t>Программа создания сценического образа.     </a:t>
            </a:r>
          </a:p>
        </p:txBody>
      </p:sp>
      <p:pic>
        <p:nvPicPr>
          <p:cNvPr id="7171" name="Picture 4" descr="ja25-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76475"/>
            <a:ext cx="2808287"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ja25-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276475"/>
            <a:ext cx="2803525"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ja25-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276475"/>
            <a:ext cx="2808288"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68313" y="188913"/>
            <a:ext cx="8229600" cy="1439862"/>
          </a:xfrm>
        </p:spPr>
        <p:txBody>
          <a:bodyPr/>
          <a:lstStyle/>
          <a:p>
            <a:pPr algn="ctr" eaLnBrk="1" hangingPunct="1">
              <a:lnSpc>
                <a:spcPct val="80000"/>
              </a:lnSpc>
              <a:buFontTx/>
              <a:buNone/>
            </a:pPr>
            <a:r>
              <a:rPr lang="ru-RU" altLang="ru-RU" sz="1800" b="1" i="1" smtClean="0"/>
              <a:t>В работе Марины Николаевны организаторские умения неразрывно связаны с творческими. Такое общение обучающихся, содержанием которого является обмен информацией, оказывает положительное воспитательное воздействие на детей. Результатом таких взаимоотношений явилась коллекция моделей одежды «Чёрно-белое кино»  </a:t>
            </a:r>
          </a:p>
        </p:txBody>
      </p:sp>
      <p:pic>
        <p:nvPicPr>
          <p:cNvPr id="8195" name="Picture 4" descr="ja25-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916113"/>
            <a:ext cx="33845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ja25-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916113"/>
            <a:ext cx="30257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ja25-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221163"/>
            <a:ext cx="33845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323850" y="188913"/>
            <a:ext cx="8569325" cy="1628775"/>
          </a:xfrm>
        </p:spPr>
        <p:txBody>
          <a:bodyPr/>
          <a:lstStyle/>
          <a:p>
            <a:pPr algn="ctr" eaLnBrk="1" hangingPunct="1">
              <a:lnSpc>
                <a:spcPct val="90000"/>
              </a:lnSpc>
              <a:buFontTx/>
              <a:buNone/>
            </a:pPr>
            <a:r>
              <a:rPr lang="ru-RU" altLang="ru-RU" sz="1800" b="1" i="1" smtClean="0"/>
              <a:t>Строгость, элегантность, взрыв эмоций, пассивность, эксцентричность, нестандартность решений стилей в одежде воспитала у обучающихся личность, научила по внешнему стилю определять характер человека, сохранила романтичность, естественность. Всё это отражено в работе средней группы театра моды «Интрига» в коллекции «Тет-а-тет»         </a:t>
            </a:r>
          </a:p>
        </p:txBody>
      </p:sp>
      <p:pic>
        <p:nvPicPr>
          <p:cNvPr id="9219" name="Picture 4" descr="ja25-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194468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ja25-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916113"/>
            <a:ext cx="16557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ja25-0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708275"/>
            <a:ext cx="24003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ja25-0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508500"/>
            <a:ext cx="32480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ja25-0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2708275"/>
            <a:ext cx="197167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79388" y="188913"/>
            <a:ext cx="8785225" cy="1439862"/>
          </a:xfrm>
        </p:spPr>
        <p:txBody>
          <a:bodyPr/>
          <a:lstStyle/>
          <a:p>
            <a:pPr algn="ctr" eaLnBrk="1" hangingPunct="1">
              <a:lnSpc>
                <a:spcPct val="80000"/>
              </a:lnSpc>
              <a:buFontTx/>
              <a:buNone/>
            </a:pPr>
            <a:r>
              <a:rPr lang="ru-RU" altLang="ru-RU" sz="1600" b="1" i="1" smtClean="0"/>
              <a:t>Творческая деятельность Марины Николаевны осуществляется в следующих основных формах:</a:t>
            </a:r>
          </a:p>
          <a:p>
            <a:pPr algn="ctr" eaLnBrk="1" hangingPunct="1">
              <a:lnSpc>
                <a:spcPct val="80000"/>
              </a:lnSpc>
            </a:pPr>
            <a:r>
              <a:rPr lang="ru-RU" altLang="ru-RU" sz="1600" b="1" i="1" smtClean="0"/>
              <a:t>Применение известных средств в новых сочетаниях</a:t>
            </a:r>
          </a:p>
          <a:p>
            <a:pPr algn="ctr" eaLnBrk="1" hangingPunct="1">
              <a:lnSpc>
                <a:spcPct val="80000"/>
              </a:lnSpc>
            </a:pPr>
            <a:r>
              <a:rPr lang="ru-RU" altLang="ru-RU" sz="1600" b="1" i="1" smtClean="0"/>
              <a:t>Разработка новых средств, применительно к ситуации</a:t>
            </a:r>
          </a:p>
          <a:p>
            <a:pPr algn="ctr" eaLnBrk="1" hangingPunct="1">
              <a:lnSpc>
                <a:spcPct val="80000"/>
              </a:lnSpc>
              <a:buFontTx/>
              <a:buNone/>
            </a:pPr>
            <a:r>
              <a:rPr lang="ru-RU" altLang="ru-RU" sz="1600" b="1" i="1" smtClean="0"/>
              <a:t>Коллекция «Снегурочка» показала новые возможности в обучении нетрадиционного подхода учебно-воспитательного процесса</a:t>
            </a:r>
          </a:p>
        </p:txBody>
      </p:sp>
      <p:pic>
        <p:nvPicPr>
          <p:cNvPr id="10243" name="Picture 4" descr="ja25-0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844675"/>
            <a:ext cx="5113337"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WordArt 5"/>
          <p:cNvSpPr>
            <a:spLocks noChangeArrowheads="1" noChangeShapeType="1" noTextEdit="1"/>
          </p:cNvSpPr>
          <p:nvPr/>
        </p:nvSpPr>
        <p:spPr bwMode="auto">
          <a:xfrm>
            <a:off x="250825" y="6021388"/>
            <a:ext cx="1512888" cy="668337"/>
          </a:xfrm>
          <a:prstGeom prst="rect">
            <a:avLst/>
          </a:prstGeom>
        </p:spPr>
        <p:txBody>
          <a:bodyPr wrap="none" fromWordArt="1">
            <a:prstTxWarp prst="textCascadeUp">
              <a:avLst>
                <a:gd name="adj" fmla="val 44444"/>
              </a:avLst>
            </a:prstTxWarp>
            <a:scene3d>
              <a:camera prst="legacyPerspectiveTopLeft">
                <a:rot lat="0" lon="20519989" rev="0"/>
              </a:camera>
              <a:lightRig rig="legacyHarsh3" dir="r"/>
            </a:scene3d>
            <a:sp3d extrusionH="430200" prstMaterial="legacyMatte">
              <a:extrusionClr>
                <a:srgbClr val="006600"/>
              </a:extrusionClr>
              <a:contourClr>
                <a:srgbClr val="FFFFFF"/>
              </a:contourClr>
            </a:sp3d>
          </a:bodyPr>
          <a:lstStyle/>
          <a:p>
            <a:pPr algn="ctr"/>
            <a:endParaRPr lang="ru-RU" sz="2400" kern="10">
              <a:ln w="9525">
                <a:round/>
                <a:headEnd/>
                <a:tailEnd/>
              </a:ln>
              <a:blipFill dpi="0" rotWithShape="1">
                <a:blip r:embed="rId3"/>
                <a:srcRect/>
                <a:tile tx="0" ty="0" sx="100000" sy="100000" flip="none" algn="tl"/>
              </a:blipFill>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Другая 3">
      <a:majorFont>
        <a:latin typeface="Monotype Corsiva"/>
        <a:ea typeface=""/>
        <a:cs typeface=""/>
      </a:majorFont>
      <a:minorFont>
        <a:latin typeface="Monotype Corsiva"/>
        <a:ea typeface=""/>
        <a:cs typeface=""/>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477</TotalTime>
  <Words>566</Words>
  <Application>Microsoft Office PowerPoint</Application>
  <PresentationFormat>Экран (4:3)</PresentationFormat>
  <Paragraphs>25</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Monotype Corsiva</vt:lpstr>
      <vt:lpstr>Wingdings 2</vt:lpstr>
      <vt:lpstr>Wingdings</vt:lpstr>
      <vt:lpstr>Wingdings 3</vt:lpstr>
      <vt:lpstr>Calibri</vt:lpstr>
      <vt:lpstr>Апекс</vt:lpstr>
      <vt:lpstr>  Нетрадиционный подход к организации учебно-воспитательного процесса в творческом объединении  МАУДО ЦДО «РУКОДЕЛЬНИЦА» (конструирование и моделирование одежды)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Дом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Дмитирий</dc:creator>
  <cp:lastModifiedBy>IZE</cp:lastModifiedBy>
  <cp:revision>84</cp:revision>
  <dcterms:created xsi:type="dcterms:W3CDTF">2008-02-15T10:48:51Z</dcterms:created>
  <dcterms:modified xsi:type="dcterms:W3CDTF">2016-01-11T17:33:49Z</dcterms:modified>
</cp:coreProperties>
</file>